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5" r:id="rId2"/>
    <p:sldId id="285" r:id="rId3"/>
    <p:sldId id="256" r:id="rId4"/>
    <p:sldId id="276" r:id="rId5"/>
    <p:sldId id="283" r:id="rId6"/>
    <p:sldId id="303" r:id="rId7"/>
    <p:sldId id="298" r:id="rId8"/>
    <p:sldId id="287" r:id="rId9"/>
    <p:sldId id="299" r:id="rId10"/>
    <p:sldId id="301" r:id="rId11"/>
    <p:sldId id="300" r:id="rId12"/>
    <p:sldId id="302" r:id="rId13"/>
    <p:sldId id="304" r:id="rId14"/>
    <p:sldId id="305" r:id="rId15"/>
    <p:sldId id="3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785"/>
    <a:srgbClr val="F5D1B8"/>
    <a:srgbClr val="BED2FF"/>
    <a:srgbClr val="D94854"/>
    <a:srgbClr val="203745"/>
    <a:srgbClr val="000000"/>
    <a:srgbClr val="404040"/>
    <a:srgbClr val="000099"/>
    <a:srgbClr val="0000FF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80" autoAdjust="0"/>
    <p:restoredTop sz="90860" autoAdjust="0"/>
  </p:normalViewPr>
  <p:slideViewPr>
    <p:cSldViewPr>
      <p:cViewPr varScale="1">
        <p:scale>
          <a:sx n="74" d="100"/>
          <a:sy n="74" d="100"/>
        </p:scale>
        <p:origin x="3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yester\Desktop\yas\datdga.xlsx" TargetMode="External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yester\Desktop\yas\datdga.xlsx" TargetMode="External" /><Relationship Id="rId2" Type="http://schemas.microsoft.com/office/2011/relationships/chartColorStyle" Target="colors2.xml" /><Relationship Id="rId1" Type="http://schemas.microsoft.com/office/2011/relationships/chartStyle" Target="style2.xml" 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yester\Desktop\yas\datdga.xlsx" TargetMode="External" /><Relationship Id="rId2" Type="http://schemas.microsoft.com/office/2011/relationships/chartColorStyle" Target="colors3.xml" /><Relationship Id="rId1" Type="http://schemas.microsoft.com/office/2011/relationships/chartStyle" Target="style3.xml" /><Relationship Id="rId4" Type="http://schemas.openxmlformats.org/officeDocument/2006/relationships/chartUserShapes" Target="../drawings/drawing1.xml" 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yester\Desktop\yas\datdga.xlsx" TargetMode="External" /><Relationship Id="rId2" Type="http://schemas.microsoft.com/office/2011/relationships/chartColorStyle" Target="colors4.xml" /><Relationship Id="rId1" Type="http://schemas.microsoft.com/office/2011/relationships/chartStyle" Target="style4.xml" 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yester\Desktop\yas\datdga.xlsx" TargetMode="External" /><Relationship Id="rId2" Type="http://schemas.microsoft.com/office/2011/relationships/chartColorStyle" Target="colors5.xml" /><Relationship Id="rId1" Type="http://schemas.microsoft.com/office/2011/relationships/chartStyle" Target="style5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</a:rPr>
              <a:t>SEASONAL FLOW</a:t>
            </a:r>
            <a:r>
              <a:rPr lang="en-US" sz="1800" b="1" baseline="0" dirty="0">
                <a:solidFill>
                  <a:schemeClr val="tx1"/>
                </a:solidFill>
              </a:rPr>
              <a:t> VARIATION</a:t>
            </a:r>
            <a:endParaRPr lang="en-US" sz="18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data!$E$4:$E$2944</c:f>
              <c:numCache>
                <c:formatCode>General</c:formatCode>
                <c:ptCount val="2941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</c:numCache>
            </c:numRef>
          </c:xVal>
          <c:yVal>
            <c:numRef>
              <c:f>data!$F$4:$F$2944</c:f>
              <c:numCache>
                <c:formatCode>General</c:formatCode>
                <c:ptCount val="2941"/>
                <c:pt idx="0">
                  <c:v>103039.484</c:v>
                </c:pt>
                <c:pt idx="1">
                  <c:v>94202.368000000002</c:v>
                </c:pt>
                <c:pt idx="2">
                  <c:v>70180.230999999956</c:v>
                </c:pt>
                <c:pt idx="3">
                  <c:v>86327.086000000068</c:v>
                </c:pt>
                <c:pt idx="4">
                  <c:v>98838.756000000008</c:v>
                </c:pt>
                <c:pt idx="5">
                  <c:v>135199.09700000007</c:v>
                </c:pt>
                <c:pt idx="6">
                  <c:v>151882.66800000009</c:v>
                </c:pt>
                <c:pt idx="7">
                  <c:v>160412.28000000006</c:v>
                </c:pt>
                <c:pt idx="8">
                  <c:v>165873.34899999999</c:v>
                </c:pt>
                <c:pt idx="9">
                  <c:v>132960.79699999999</c:v>
                </c:pt>
                <c:pt idx="10">
                  <c:v>120686.02800000002</c:v>
                </c:pt>
                <c:pt idx="11">
                  <c:v>130664.11200000005</c:v>
                </c:pt>
                <c:pt idx="12">
                  <c:v>99947.816999999995</c:v>
                </c:pt>
                <c:pt idx="13">
                  <c:v>121038.64999999998</c:v>
                </c:pt>
                <c:pt idx="14">
                  <c:v>58417.963999999993</c:v>
                </c:pt>
                <c:pt idx="15">
                  <c:v>64703.437999999995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04E-42E9-9B79-6AC0F07319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1612472"/>
        <c:axId val="251614040"/>
      </c:scatterChart>
      <c:valAx>
        <c:axId val="251612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614040"/>
        <c:crosses val="autoZero"/>
        <c:crossBetween val="midCat"/>
      </c:valAx>
      <c:valAx>
        <c:axId val="251614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Discharge (cum.)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612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</a:rPr>
              <a:t>PEAK FLOW</a:t>
            </a:r>
          </a:p>
        </c:rich>
      </c:tx>
      <c:layout>
        <c:manualLayout>
          <c:xMode val="edge"/>
          <c:yMode val="edge"/>
          <c:x val="0.42870883844963709"/>
          <c:y val="1.13499668437976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Peak Flow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data!$D$1474:$D$1657</c:f>
              <c:numCache>
                <c:formatCode>General</c:formatCode>
                <c:ptCount val="184"/>
                <c:pt idx="31">
                  <c:v>1</c:v>
                </c:pt>
                <c:pt idx="32">
                  <c:v>2</c:v>
                </c:pt>
                <c:pt idx="33">
                  <c:v>3</c:v>
                </c:pt>
                <c:pt idx="34">
                  <c:v>4</c:v>
                </c:pt>
                <c:pt idx="35">
                  <c:v>5</c:v>
                </c:pt>
                <c:pt idx="36">
                  <c:v>6</c:v>
                </c:pt>
                <c:pt idx="37">
                  <c:v>7</c:v>
                </c:pt>
                <c:pt idx="38">
                  <c:v>8</c:v>
                </c:pt>
                <c:pt idx="39">
                  <c:v>9</c:v>
                </c:pt>
                <c:pt idx="40">
                  <c:v>10</c:v>
                </c:pt>
                <c:pt idx="41">
                  <c:v>11</c:v>
                </c:pt>
                <c:pt idx="42">
                  <c:v>12</c:v>
                </c:pt>
                <c:pt idx="43">
                  <c:v>13</c:v>
                </c:pt>
                <c:pt idx="44">
                  <c:v>14</c:v>
                </c:pt>
                <c:pt idx="45">
                  <c:v>15</c:v>
                </c:pt>
                <c:pt idx="46">
                  <c:v>16</c:v>
                </c:pt>
                <c:pt idx="47">
                  <c:v>17</c:v>
                </c:pt>
                <c:pt idx="48">
                  <c:v>18</c:v>
                </c:pt>
                <c:pt idx="49">
                  <c:v>19</c:v>
                </c:pt>
                <c:pt idx="50">
                  <c:v>20</c:v>
                </c:pt>
                <c:pt idx="51">
                  <c:v>21</c:v>
                </c:pt>
                <c:pt idx="52">
                  <c:v>22</c:v>
                </c:pt>
                <c:pt idx="53">
                  <c:v>23</c:v>
                </c:pt>
                <c:pt idx="54">
                  <c:v>24</c:v>
                </c:pt>
                <c:pt idx="55">
                  <c:v>25</c:v>
                </c:pt>
                <c:pt idx="56">
                  <c:v>26</c:v>
                </c:pt>
                <c:pt idx="57">
                  <c:v>27</c:v>
                </c:pt>
                <c:pt idx="58">
                  <c:v>28</c:v>
                </c:pt>
                <c:pt idx="59">
                  <c:v>29</c:v>
                </c:pt>
                <c:pt idx="60">
                  <c:v>30</c:v>
                </c:pt>
                <c:pt idx="61">
                  <c:v>31</c:v>
                </c:pt>
                <c:pt idx="62">
                  <c:v>32</c:v>
                </c:pt>
                <c:pt idx="63">
                  <c:v>33</c:v>
                </c:pt>
                <c:pt idx="64">
                  <c:v>34</c:v>
                </c:pt>
                <c:pt idx="65">
                  <c:v>35</c:v>
                </c:pt>
                <c:pt idx="66">
                  <c:v>36</c:v>
                </c:pt>
                <c:pt idx="67">
                  <c:v>37</c:v>
                </c:pt>
                <c:pt idx="68">
                  <c:v>38</c:v>
                </c:pt>
                <c:pt idx="69">
                  <c:v>39</c:v>
                </c:pt>
                <c:pt idx="70">
                  <c:v>40</c:v>
                </c:pt>
                <c:pt idx="71">
                  <c:v>41</c:v>
                </c:pt>
                <c:pt idx="72">
                  <c:v>42</c:v>
                </c:pt>
                <c:pt idx="73">
                  <c:v>43</c:v>
                </c:pt>
                <c:pt idx="74">
                  <c:v>44</c:v>
                </c:pt>
                <c:pt idx="75">
                  <c:v>45</c:v>
                </c:pt>
                <c:pt idx="76">
                  <c:v>46</c:v>
                </c:pt>
                <c:pt idx="77">
                  <c:v>47</c:v>
                </c:pt>
                <c:pt idx="78">
                  <c:v>48</c:v>
                </c:pt>
                <c:pt idx="79">
                  <c:v>49</c:v>
                </c:pt>
                <c:pt idx="80">
                  <c:v>50</c:v>
                </c:pt>
                <c:pt idx="81">
                  <c:v>51</c:v>
                </c:pt>
                <c:pt idx="82">
                  <c:v>52</c:v>
                </c:pt>
                <c:pt idx="83">
                  <c:v>53</c:v>
                </c:pt>
                <c:pt idx="84">
                  <c:v>54</c:v>
                </c:pt>
                <c:pt idx="85">
                  <c:v>55</c:v>
                </c:pt>
                <c:pt idx="86">
                  <c:v>56</c:v>
                </c:pt>
                <c:pt idx="87">
                  <c:v>57</c:v>
                </c:pt>
                <c:pt idx="88">
                  <c:v>58</c:v>
                </c:pt>
                <c:pt idx="89">
                  <c:v>59</c:v>
                </c:pt>
                <c:pt idx="90">
                  <c:v>60</c:v>
                </c:pt>
                <c:pt idx="91">
                  <c:v>61</c:v>
                </c:pt>
                <c:pt idx="92">
                  <c:v>62</c:v>
                </c:pt>
                <c:pt idx="93">
                  <c:v>63</c:v>
                </c:pt>
                <c:pt idx="94">
                  <c:v>64</c:v>
                </c:pt>
                <c:pt idx="95">
                  <c:v>65</c:v>
                </c:pt>
                <c:pt idx="96">
                  <c:v>66</c:v>
                </c:pt>
                <c:pt idx="97">
                  <c:v>67</c:v>
                </c:pt>
                <c:pt idx="98">
                  <c:v>68</c:v>
                </c:pt>
                <c:pt idx="99">
                  <c:v>69</c:v>
                </c:pt>
                <c:pt idx="100">
                  <c:v>70</c:v>
                </c:pt>
                <c:pt idx="101">
                  <c:v>71</c:v>
                </c:pt>
                <c:pt idx="102">
                  <c:v>72</c:v>
                </c:pt>
                <c:pt idx="103">
                  <c:v>73</c:v>
                </c:pt>
                <c:pt idx="104">
                  <c:v>74</c:v>
                </c:pt>
                <c:pt idx="105">
                  <c:v>75</c:v>
                </c:pt>
                <c:pt idx="106">
                  <c:v>76</c:v>
                </c:pt>
                <c:pt idx="107">
                  <c:v>77</c:v>
                </c:pt>
                <c:pt idx="108">
                  <c:v>78</c:v>
                </c:pt>
                <c:pt idx="109">
                  <c:v>79</c:v>
                </c:pt>
                <c:pt idx="110">
                  <c:v>80</c:v>
                </c:pt>
                <c:pt idx="111">
                  <c:v>81</c:v>
                </c:pt>
                <c:pt idx="112">
                  <c:v>82</c:v>
                </c:pt>
                <c:pt idx="113">
                  <c:v>83</c:v>
                </c:pt>
                <c:pt idx="114">
                  <c:v>84</c:v>
                </c:pt>
                <c:pt idx="115">
                  <c:v>85</c:v>
                </c:pt>
                <c:pt idx="116">
                  <c:v>86</c:v>
                </c:pt>
                <c:pt idx="117">
                  <c:v>87</c:v>
                </c:pt>
                <c:pt idx="118">
                  <c:v>88</c:v>
                </c:pt>
                <c:pt idx="119">
                  <c:v>89</c:v>
                </c:pt>
                <c:pt idx="120">
                  <c:v>90</c:v>
                </c:pt>
                <c:pt idx="121">
                  <c:v>91</c:v>
                </c:pt>
                <c:pt idx="122">
                  <c:v>92</c:v>
                </c:pt>
                <c:pt idx="123">
                  <c:v>93</c:v>
                </c:pt>
                <c:pt idx="124">
                  <c:v>94</c:v>
                </c:pt>
                <c:pt idx="125">
                  <c:v>95</c:v>
                </c:pt>
                <c:pt idx="126">
                  <c:v>96</c:v>
                </c:pt>
                <c:pt idx="127">
                  <c:v>97</c:v>
                </c:pt>
                <c:pt idx="128">
                  <c:v>98</c:v>
                </c:pt>
                <c:pt idx="129">
                  <c:v>99</c:v>
                </c:pt>
                <c:pt idx="130">
                  <c:v>100</c:v>
                </c:pt>
                <c:pt idx="131">
                  <c:v>101</c:v>
                </c:pt>
                <c:pt idx="132">
                  <c:v>102</c:v>
                </c:pt>
                <c:pt idx="133">
                  <c:v>103</c:v>
                </c:pt>
                <c:pt idx="134">
                  <c:v>104</c:v>
                </c:pt>
                <c:pt idx="135">
                  <c:v>105</c:v>
                </c:pt>
                <c:pt idx="136">
                  <c:v>106</c:v>
                </c:pt>
                <c:pt idx="137">
                  <c:v>107</c:v>
                </c:pt>
                <c:pt idx="138">
                  <c:v>108</c:v>
                </c:pt>
                <c:pt idx="139">
                  <c:v>109</c:v>
                </c:pt>
                <c:pt idx="140">
                  <c:v>110</c:v>
                </c:pt>
                <c:pt idx="141">
                  <c:v>111</c:v>
                </c:pt>
                <c:pt idx="142">
                  <c:v>112</c:v>
                </c:pt>
                <c:pt idx="143">
                  <c:v>113</c:v>
                </c:pt>
                <c:pt idx="144">
                  <c:v>114</c:v>
                </c:pt>
                <c:pt idx="145">
                  <c:v>115</c:v>
                </c:pt>
                <c:pt idx="146">
                  <c:v>116</c:v>
                </c:pt>
                <c:pt idx="147">
                  <c:v>117</c:v>
                </c:pt>
                <c:pt idx="148">
                  <c:v>118</c:v>
                </c:pt>
                <c:pt idx="149">
                  <c:v>119</c:v>
                </c:pt>
                <c:pt idx="150">
                  <c:v>120</c:v>
                </c:pt>
                <c:pt idx="151">
                  <c:v>121</c:v>
                </c:pt>
                <c:pt idx="152">
                  <c:v>122</c:v>
                </c:pt>
                <c:pt idx="153">
                  <c:v>123</c:v>
                </c:pt>
                <c:pt idx="154">
                  <c:v>124</c:v>
                </c:pt>
                <c:pt idx="155">
                  <c:v>125</c:v>
                </c:pt>
                <c:pt idx="156">
                  <c:v>126</c:v>
                </c:pt>
                <c:pt idx="157">
                  <c:v>127</c:v>
                </c:pt>
                <c:pt idx="158">
                  <c:v>128</c:v>
                </c:pt>
                <c:pt idx="159">
                  <c:v>129</c:v>
                </c:pt>
                <c:pt idx="160">
                  <c:v>130</c:v>
                </c:pt>
                <c:pt idx="161">
                  <c:v>131</c:v>
                </c:pt>
                <c:pt idx="162">
                  <c:v>132</c:v>
                </c:pt>
                <c:pt idx="163">
                  <c:v>133</c:v>
                </c:pt>
                <c:pt idx="164">
                  <c:v>134</c:v>
                </c:pt>
                <c:pt idx="165">
                  <c:v>135</c:v>
                </c:pt>
                <c:pt idx="166">
                  <c:v>136</c:v>
                </c:pt>
                <c:pt idx="167">
                  <c:v>137</c:v>
                </c:pt>
                <c:pt idx="168">
                  <c:v>138</c:v>
                </c:pt>
                <c:pt idx="169">
                  <c:v>139</c:v>
                </c:pt>
                <c:pt idx="170">
                  <c:v>140</c:v>
                </c:pt>
                <c:pt idx="171">
                  <c:v>141</c:v>
                </c:pt>
                <c:pt idx="172">
                  <c:v>142</c:v>
                </c:pt>
                <c:pt idx="173">
                  <c:v>143</c:v>
                </c:pt>
                <c:pt idx="174">
                  <c:v>144</c:v>
                </c:pt>
                <c:pt idx="175">
                  <c:v>145</c:v>
                </c:pt>
                <c:pt idx="176">
                  <c:v>146</c:v>
                </c:pt>
                <c:pt idx="177">
                  <c:v>147</c:v>
                </c:pt>
                <c:pt idx="178">
                  <c:v>148</c:v>
                </c:pt>
                <c:pt idx="179">
                  <c:v>149</c:v>
                </c:pt>
                <c:pt idx="180">
                  <c:v>150</c:v>
                </c:pt>
                <c:pt idx="181">
                  <c:v>151</c:v>
                </c:pt>
                <c:pt idx="182">
                  <c:v>152</c:v>
                </c:pt>
                <c:pt idx="183">
                  <c:v>153</c:v>
                </c:pt>
              </c:numCache>
            </c:numRef>
          </c:xVal>
          <c:yVal>
            <c:numRef>
              <c:f>data!$B$1474:$B$1657</c:f>
              <c:numCache>
                <c:formatCode>General</c:formatCode>
                <c:ptCount val="1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156.9</c:v>
                </c:pt>
                <c:pt idx="32">
                  <c:v>168.3</c:v>
                </c:pt>
                <c:pt idx="33">
                  <c:v>186</c:v>
                </c:pt>
                <c:pt idx="34">
                  <c:v>107.5</c:v>
                </c:pt>
                <c:pt idx="35">
                  <c:v>67.91</c:v>
                </c:pt>
                <c:pt idx="36">
                  <c:v>53.47</c:v>
                </c:pt>
                <c:pt idx="37">
                  <c:v>56.46</c:v>
                </c:pt>
                <c:pt idx="38">
                  <c:v>108.7</c:v>
                </c:pt>
                <c:pt idx="39">
                  <c:v>192.1</c:v>
                </c:pt>
                <c:pt idx="40">
                  <c:v>303.94</c:v>
                </c:pt>
                <c:pt idx="41">
                  <c:v>306.16699999999997</c:v>
                </c:pt>
                <c:pt idx="42">
                  <c:v>580.88</c:v>
                </c:pt>
                <c:pt idx="43">
                  <c:v>531.55399999999997</c:v>
                </c:pt>
                <c:pt idx="44">
                  <c:v>372.86900000000003</c:v>
                </c:pt>
                <c:pt idx="45">
                  <c:v>534.70000000000005</c:v>
                </c:pt>
                <c:pt idx="46">
                  <c:v>488.5</c:v>
                </c:pt>
                <c:pt idx="47">
                  <c:v>795.5</c:v>
                </c:pt>
                <c:pt idx="48">
                  <c:v>658.5</c:v>
                </c:pt>
                <c:pt idx="49">
                  <c:v>644.9</c:v>
                </c:pt>
                <c:pt idx="50">
                  <c:v>640.29999999999995</c:v>
                </c:pt>
                <c:pt idx="51">
                  <c:v>564.9</c:v>
                </c:pt>
                <c:pt idx="52">
                  <c:v>551.9</c:v>
                </c:pt>
                <c:pt idx="53">
                  <c:v>406.75299999999999</c:v>
                </c:pt>
                <c:pt idx="54">
                  <c:v>398.71800000000002</c:v>
                </c:pt>
                <c:pt idx="55">
                  <c:v>337.52300000000002</c:v>
                </c:pt>
                <c:pt idx="56">
                  <c:v>543.84199999999998</c:v>
                </c:pt>
                <c:pt idx="57">
                  <c:v>733.84500000000003</c:v>
                </c:pt>
                <c:pt idx="58">
                  <c:v>1470</c:v>
                </c:pt>
                <c:pt idx="59">
                  <c:v>1283</c:v>
                </c:pt>
                <c:pt idx="60">
                  <c:v>1788.4259999999999</c:v>
                </c:pt>
                <c:pt idx="61">
                  <c:v>1115.93</c:v>
                </c:pt>
                <c:pt idx="62">
                  <c:v>1417</c:v>
                </c:pt>
                <c:pt idx="63">
                  <c:v>824.9</c:v>
                </c:pt>
                <c:pt idx="64">
                  <c:v>653.29399999999998</c:v>
                </c:pt>
                <c:pt idx="65">
                  <c:v>534.70000000000005</c:v>
                </c:pt>
                <c:pt idx="66">
                  <c:v>492.6</c:v>
                </c:pt>
                <c:pt idx="67">
                  <c:v>704.8</c:v>
                </c:pt>
                <c:pt idx="68">
                  <c:v>754.5</c:v>
                </c:pt>
                <c:pt idx="69">
                  <c:v>810.2</c:v>
                </c:pt>
                <c:pt idx="70">
                  <c:v>730.7</c:v>
                </c:pt>
                <c:pt idx="71">
                  <c:v>549.70000000000005</c:v>
                </c:pt>
                <c:pt idx="72">
                  <c:v>545.4</c:v>
                </c:pt>
                <c:pt idx="73">
                  <c:v>573.6</c:v>
                </c:pt>
                <c:pt idx="74">
                  <c:v>453.7</c:v>
                </c:pt>
                <c:pt idx="75">
                  <c:v>381.1</c:v>
                </c:pt>
                <c:pt idx="76">
                  <c:v>971.9</c:v>
                </c:pt>
                <c:pt idx="77">
                  <c:v>447.7</c:v>
                </c:pt>
                <c:pt idx="78">
                  <c:v>396.4</c:v>
                </c:pt>
                <c:pt idx="79">
                  <c:v>364.13099999999997</c:v>
                </c:pt>
                <c:pt idx="80">
                  <c:v>381.1</c:v>
                </c:pt>
                <c:pt idx="81">
                  <c:v>979.91499999999996</c:v>
                </c:pt>
                <c:pt idx="82">
                  <c:v>584.46400000000006</c:v>
                </c:pt>
                <c:pt idx="83">
                  <c:v>912.96799999999996</c:v>
                </c:pt>
                <c:pt idx="84">
                  <c:v>700.18</c:v>
                </c:pt>
                <c:pt idx="85">
                  <c:v>1024.0930000000001</c:v>
                </c:pt>
                <c:pt idx="86">
                  <c:v>1256.0039999999999</c:v>
                </c:pt>
                <c:pt idx="87">
                  <c:v>2185</c:v>
                </c:pt>
                <c:pt idx="88">
                  <c:v>3752.0880000000002</c:v>
                </c:pt>
                <c:pt idx="89">
                  <c:v>2652.8760000000002</c:v>
                </c:pt>
                <c:pt idx="90">
                  <c:v>2851.9989999999998</c:v>
                </c:pt>
                <c:pt idx="91">
                  <c:v>3030</c:v>
                </c:pt>
                <c:pt idx="92">
                  <c:v>2262.1419999999998</c:v>
                </c:pt>
                <c:pt idx="93">
                  <c:v>1811</c:v>
                </c:pt>
                <c:pt idx="94">
                  <c:v>1455</c:v>
                </c:pt>
                <c:pt idx="95">
                  <c:v>1561</c:v>
                </c:pt>
                <c:pt idx="96">
                  <c:v>1226.877</c:v>
                </c:pt>
                <c:pt idx="97">
                  <c:v>1318.415</c:v>
                </c:pt>
                <c:pt idx="98">
                  <c:v>1208.175</c:v>
                </c:pt>
                <c:pt idx="99">
                  <c:v>1201.165</c:v>
                </c:pt>
                <c:pt idx="100">
                  <c:v>1663.479</c:v>
                </c:pt>
                <c:pt idx="101">
                  <c:v>2790</c:v>
                </c:pt>
                <c:pt idx="102">
                  <c:v>3646</c:v>
                </c:pt>
                <c:pt idx="103">
                  <c:v>3533.346</c:v>
                </c:pt>
                <c:pt idx="104">
                  <c:v>5610</c:v>
                </c:pt>
                <c:pt idx="105">
                  <c:v>3519.09</c:v>
                </c:pt>
                <c:pt idx="106">
                  <c:v>2542</c:v>
                </c:pt>
                <c:pt idx="107">
                  <c:v>1694.4670000000001</c:v>
                </c:pt>
                <c:pt idx="108">
                  <c:v>1473</c:v>
                </c:pt>
                <c:pt idx="109">
                  <c:v>1211.0260000000001</c:v>
                </c:pt>
                <c:pt idx="110">
                  <c:v>982.601</c:v>
                </c:pt>
                <c:pt idx="111">
                  <c:v>851.06600000000003</c:v>
                </c:pt>
                <c:pt idx="112">
                  <c:v>820</c:v>
                </c:pt>
                <c:pt idx="113">
                  <c:v>714.2</c:v>
                </c:pt>
                <c:pt idx="114">
                  <c:v>696.13699999999994</c:v>
                </c:pt>
                <c:pt idx="115">
                  <c:v>595.6</c:v>
                </c:pt>
                <c:pt idx="116">
                  <c:v>597.30200000000002</c:v>
                </c:pt>
                <c:pt idx="117">
                  <c:v>550.33299999999997</c:v>
                </c:pt>
                <c:pt idx="118">
                  <c:v>537.60799999999995</c:v>
                </c:pt>
                <c:pt idx="119">
                  <c:v>476.1</c:v>
                </c:pt>
                <c:pt idx="120">
                  <c:v>471.339</c:v>
                </c:pt>
                <c:pt idx="121">
                  <c:v>576.15300000000002</c:v>
                </c:pt>
                <c:pt idx="122">
                  <c:v>613.29999999999995</c:v>
                </c:pt>
                <c:pt idx="123">
                  <c:v>921.65899999999999</c:v>
                </c:pt>
                <c:pt idx="124">
                  <c:v>958.9</c:v>
                </c:pt>
                <c:pt idx="125">
                  <c:v>752.1</c:v>
                </c:pt>
                <c:pt idx="126">
                  <c:v>535.47</c:v>
                </c:pt>
                <c:pt idx="127">
                  <c:v>453.75599999999997</c:v>
                </c:pt>
                <c:pt idx="128">
                  <c:v>401.58699999999999</c:v>
                </c:pt>
                <c:pt idx="129">
                  <c:v>400.3</c:v>
                </c:pt>
                <c:pt idx="130">
                  <c:v>484.178</c:v>
                </c:pt>
                <c:pt idx="131">
                  <c:v>1808</c:v>
                </c:pt>
                <c:pt idx="132">
                  <c:v>1760</c:v>
                </c:pt>
                <c:pt idx="133">
                  <c:v>1258</c:v>
                </c:pt>
                <c:pt idx="134">
                  <c:v>884.8</c:v>
                </c:pt>
                <c:pt idx="135">
                  <c:v>905</c:v>
                </c:pt>
                <c:pt idx="136">
                  <c:v>940.8</c:v>
                </c:pt>
                <c:pt idx="137">
                  <c:v>982.4</c:v>
                </c:pt>
                <c:pt idx="138">
                  <c:v>800.4</c:v>
                </c:pt>
                <c:pt idx="139">
                  <c:v>686.81299999999999</c:v>
                </c:pt>
                <c:pt idx="140">
                  <c:v>575.28099999999995</c:v>
                </c:pt>
                <c:pt idx="141">
                  <c:v>530.173</c:v>
                </c:pt>
                <c:pt idx="142">
                  <c:v>834.69799999999998</c:v>
                </c:pt>
                <c:pt idx="143">
                  <c:v>545.4</c:v>
                </c:pt>
                <c:pt idx="144">
                  <c:v>507.63299999999998</c:v>
                </c:pt>
                <c:pt idx="145">
                  <c:v>432.49900000000002</c:v>
                </c:pt>
                <c:pt idx="146">
                  <c:v>416.29700000000003</c:v>
                </c:pt>
                <c:pt idx="147">
                  <c:v>334.64100000000002</c:v>
                </c:pt>
                <c:pt idx="148">
                  <c:v>386.48899999999998</c:v>
                </c:pt>
                <c:pt idx="149">
                  <c:v>310.75900000000001</c:v>
                </c:pt>
                <c:pt idx="150">
                  <c:v>293.39999999999998</c:v>
                </c:pt>
                <c:pt idx="151">
                  <c:v>276.85599999999999</c:v>
                </c:pt>
                <c:pt idx="152">
                  <c:v>260.8</c:v>
                </c:pt>
                <c:pt idx="153">
                  <c:v>242.6</c:v>
                </c:pt>
                <c:pt idx="154">
                  <c:v>232.8</c:v>
                </c:pt>
                <c:pt idx="155">
                  <c:v>221.6</c:v>
                </c:pt>
                <c:pt idx="156">
                  <c:v>229.29300000000001</c:v>
                </c:pt>
                <c:pt idx="157">
                  <c:v>223.2</c:v>
                </c:pt>
                <c:pt idx="158">
                  <c:v>210.042</c:v>
                </c:pt>
                <c:pt idx="159">
                  <c:v>190.6</c:v>
                </c:pt>
                <c:pt idx="160">
                  <c:v>240.446</c:v>
                </c:pt>
                <c:pt idx="161">
                  <c:v>201.2</c:v>
                </c:pt>
                <c:pt idx="162">
                  <c:v>470</c:v>
                </c:pt>
                <c:pt idx="163">
                  <c:v>205.339</c:v>
                </c:pt>
                <c:pt idx="164">
                  <c:v>276.10000000000002</c:v>
                </c:pt>
                <c:pt idx="165">
                  <c:v>292.24200000000002</c:v>
                </c:pt>
                <c:pt idx="166">
                  <c:v>216.8</c:v>
                </c:pt>
                <c:pt idx="167">
                  <c:v>179.19800000000001</c:v>
                </c:pt>
                <c:pt idx="168">
                  <c:v>188.185</c:v>
                </c:pt>
                <c:pt idx="169">
                  <c:v>447.7</c:v>
                </c:pt>
                <c:pt idx="170">
                  <c:v>216.01400000000001</c:v>
                </c:pt>
                <c:pt idx="171">
                  <c:v>311</c:v>
                </c:pt>
                <c:pt idx="172">
                  <c:v>417.48200000000003</c:v>
                </c:pt>
                <c:pt idx="173">
                  <c:v>262.899</c:v>
                </c:pt>
                <c:pt idx="174">
                  <c:v>308.00200000000001</c:v>
                </c:pt>
                <c:pt idx="175">
                  <c:v>252.5</c:v>
                </c:pt>
                <c:pt idx="176">
                  <c:v>578</c:v>
                </c:pt>
                <c:pt idx="177">
                  <c:v>391.49599999999998</c:v>
                </c:pt>
                <c:pt idx="178">
                  <c:v>534.70000000000005</c:v>
                </c:pt>
                <c:pt idx="179">
                  <c:v>413.9</c:v>
                </c:pt>
                <c:pt idx="180">
                  <c:v>343.6</c:v>
                </c:pt>
                <c:pt idx="181">
                  <c:v>257.053</c:v>
                </c:pt>
                <c:pt idx="182">
                  <c:v>216.8</c:v>
                </c:pt>
                <c:pt idx="183">
                  <c:v>188.54900000000001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5E-4BA4-B5B4-D6EA0E5EDE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1611296"/>
        <c:axId val="302217176"/>
      </c:scatterChart>
      <c:valAx>
        <c:axId val="251611296"/>
        <c:scaling>
          <c:orientation val="minMax"/>
          <c:max val="184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Day Count</a:t>
                </a:r>
              </a:p>
            </c:rich>
          </c:tx>
          <c:layout>
            <c:manualLayout>
              <c:xMode val="edge"/>
              <c:yMode val="edge"/>
              <c:x val="0.45607882627725599"/>
              <c:y val="0.889943154837975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217176"/>
        <c:crosses val="autoZero"/>
        <c:crossBetween val="midCat"/>
        <c:majorUnit val="10"/>
      </c:valAx>
      <c:valAx>
        <c:axId val="302217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Discharge (cum.)</a:t>
                </a:r>
              </a:p>
            </c:rich>
          </c:tx>
          <c:layout>
            <c:manualLayout>
              <c:xMode val="edge"/>
              <c:yMode val="edge"/>
              <c:x val="1.0993850245457184E-2"/>
              <c:y val="0.287777664576008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6112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</a:rPr>
              <a:t>FREQUENCY</a:t>
            </a:r>
            <a:r>
              <a:rPr lang="en-US" sz="1800" b="1" baseline="0" dirty="0">
                <a:solidFill>
                  <a:schemeClr val="tx1"/>
                </a:solidFill>
              </a:rPr>
              <a:t> ANALYSIS</a:t>
            </a:r>
            <a:endParaRPr lang="en-US" sz="18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774447121840831"/>
          <c:y val="1.52324979947375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FREQUENCY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Sheet1!$E$2:$E$185</c:f>
              <c:numCache>
                <c:formatCode>General</c:formatCode>
                <c:ptCount val="184"/>
                <c:pt idx="0">
                  <c:v>185</c:v>
                </c:pt>
                <c:pt idx="1">
                  <c:v>92.5</c:v>
                </c:pt>
                <c:pt idx="2">
                  <c:v>61.666666666666664</c:v>
                </c:pt>
                <c:pt idx="3">
                  <c:v>46.25</c:v>
                </c:pt>
                <c:pt idx="4">
                  <c:v>37</c:v>
                </c:pt>
                <c:pt idx="5">
                  <c:v>30.833333333333332</c:v>
                </c:pt>
                <c:pt idx="6">
                  <c:v>26.428571428571427</c:v>
                </c:pt>
                <c:pt idx="7">
                  <c:v>23.125</c:v>
                </c:pt>
                <c:pt idx="8">
                  <c:v>20.555555555555554</c:v>
                </c:pt>
                <c:pt idx="9">
                  <c:v>18.5</c:v>
                </c:pt>
                <c:pt idx="10">
                  <c:v>16.818181818181817</c:v>
                </c:pt>
                <c:pt idx="11">
                  <c:v>15.416666666666666</c:v>
                </c:pt>
                <c:pt idx="12">
                  <c:v>14.23076923076923</c:v>
                </c:pt>
                <c:pt idx="13">
                  <c:v>13.214285714285714</c:v>
                </c:pt>
                <c:pt idx="14">
                  <c:v>12.333333333333332</c:v>
                </c:pt>
                <c:pt idx="15">
                  <c:v>11.5625</c:v>
                </c:pt>
                <c:pt idx="16">
                  <c:v>10.882352941176469</c:v>
                </c:pt>
                <c:pt idx="17">
                  <c:v>10.277777777777777</c:v>
                </c:pt>
                <c:pt idx="18">
                  <c:v>9.7368421052631575</c:v>
                </c:pt>
                <c:pt idx="19">
                  <c:v>9.25</c:v>
                </c:pt>
                <c:pt idx="20">
                  <c:v>8.8095238095238084</c:v>
                </c:pt>
                <c:pt idx="21">
                  <c:v>8.4090909090909083</c:v>
                </c:pt>
                <c:pt idx="22">
                  <c:v>8.0434782608695645</c:v>
                </c:pt>
                <c:pt idx="23">
                  <c:v>7.708333333333333</c:v>
                </c:pt>
                <c:pt idx="24">
                  <c:v>7.3999999999999995</c:v>
                </c:pt>
                <c:pt idx="25">
                  <c:v>7.115384615384615</c:v>
                </c:pt>
                <c:pt idx="26">
                  <c:v>6.8518518518518512</c:v>
                </c:pt>
                <c:pt idx="27">
                  <c:v>6.6071428571428568</c:v>
                </c:pt>
                <c:pt idx="28">
                  <c:v>6.3793103448275854</c:v>
                </c:pt>
                <c:pt idx="29">
                  <c:v>6.1666666666666661</c:v>
                </c:pt>
                <c:pt idx="30">
                  <c:v>5.967741935483871</c:v>
                </c:pt>
                <c:pt idx="31">
                  <c:v>5.78125</c:v>
                </c:pt>
                <c:pt idx="32">
                  <c:v>5.6060606060606055</c:v>
                </c:pt>
                <c:pt idx="33">
                  <c:v>5.4411764705882346</c:v>
                </c:pt>
                <c:pt idx="34">
                  <c:v>5.2857142857142856</c:v>
                </c:pt>
                <c:pt idx="35">
                  <c:v>5.1388888888888884</c:v>
                </c:pt>
                <c:pt idx="36">
                  <c:v>5</c:v>
                </c:pt>
                <c:pt idx="37">
                  <c:v>4.8684210526315788</c:v>
                </c:pt>
                <c:pt idx="38">
                  <c:v>4.7435897435897436</c:v>
                </c:pt>
                <c:pt idx="39">
                  <c:v>4.625</c:v>
                </c:pt>
                <c:pt idx="40">
                  <c:v>4.5121951219512191</c:v>
                </c:pt>
                <c:pt idx="41">
                  <c:v>4.4047619047619042</c:v>
                </c:pt>
                <c:pt idx="42">
                  <c:v>4.3023255813953485</c:v>
                </c:pt>
                <c:pt idx="43">
                  <c:v>4.2045454545454541</c:v>
                </c:pt>
                <c:pt idx="44">
                  <c:v>4.1111111111111107</c:v>
                </c:pt>
                <c:pt idx="45">
                  <c:v>4.0217391304347823</c:v>
                </c:pt>
                <c:pt idx="46">
                  <c:v>3.936170212765957</c:v>
                </c:pt>
                <c:pt idx="47">
                  <c:v>3.8541666666666665</c:v>
                </c:pt>
                <c:pt idx="48">
                  <c:v>3.7755102040816326</c:v>
                </c:pt>
                <c:pt idx="49">
                  <c:v>3.6999999999999997</c:v>
                </c:pt>
                <c:pt idx="50">
                  <c:v>3.6274509803921569</c:v>
                </c:pt>
                <c:pt idx="51">
                  <c:v>3.5576923076923075</c:v>
                </c:pt>
                <c:pt idx="52">
                  <c:v>3.4905660377358489</c:v>
                </c:pt>
                <c:pt idx="53">
                  <c:v>3.4259259259259256</c:v>
                </c:pt>
                <c:pt idx="54">
                  <c:v>3.3636363636363633</c:v>
                </c:pt>
                <c:pt idx="55">
                  <c:v>3.3035714285714284</c:v>
                </c:pt>
                <c:pt idx="56">
                  <c:v>3.2456140350877192</c:v>
                </c:pt>
                <c:pt idx="57">
                  <c:v>3.1896551724137927</c:v>
                </c:pt>
                <c:pt idx="58">
                  <c:v>3.1355932203389827</c:v>
                </c:pt>
                <c:pt idx="59">
                  <c:v>3.083333333333333</c:v>
                </c:pt>
                <c:pt idx="60">
                  <c:v>3.0327868852459017</c:v>
                </c:pt>
                <c:pt idx="61">
                  <c:v>2.9838709677419355</c:v>
                </c:pt>
                <c:pt idx="62">
                  <c:v>2.9365079365079363</c:v>
                </c:pt>
                <c:pt idx="63">
                  <c:v>2.890625</c:v>
                </c:pt>
                <c:pt idx="64">
                  <c:v>2.8461538461538458</c:v>
                </c:pt>
                <c:pt idx="65">
                  <c:v>2.8030303030303028</c:v>
                </c:pt>
                <c:pt idx="66">
                  <c:v>2.761194029850746</c:v>
                </c:pt>
                <c:pt idx="67">
                  <c:v>2.7205882352941173</c:v>
                </c:pt>
                <c:pt idx="68">
                  <c:v>2.681159420289855</c:v>
                </c:pt>
                <c:pt idx="69">
                  <c:v>2.6428571428571428</c:v>
                </c:pt>
                <c:pt idx="70">
                  <c:v>2.605633802816901</c:v>
                </c:pt>
                <c:pt idx="71">
                  <c:v>2.5694444444444442</c:v>
                </c:pt>
                <c:pt idx="72">
                  <c:v>2.5342465753424657</c:v>
                </c:pt>
                <c:pt idx="73">
                  <c:v>2.5</c:v>
                </c:pt>
                <c:pt idx="74">
                  <c:v>2.4666666666666663</c:v>
                </c:pt>
                <c:pt idx="75">
                  <c:v>2.4342105263157894</c:v>
                </c:pt>
                <c:pt idx="76">
                  <c:v>2.4025974025974026</c:v>
                </c:pt>
                <c:pt idx="77">
                  <c:v>2.3717948717948718</c:v>
                </c:pt>
                <c:pt idx="78">
                  <c:v>2.3417721518987342</c:v>
                </c:pt>
                <c:pt idx="79">
                  <c:v>2.3125</c:v>
                </c:pt>
                <c:pt idx="80">
                  <c:v>2.2839506172839505</c:v>
                </c:pt>
                <c:pt idx="81">
                  <c:v>2.2560975609756095</c:v>
                </c:pt>
                <c:pt idx="82">
                  <c:v>2.2289156626506021</c:v>
                </c:pt>
                <c:pt idx="83">
                  <c:v>2.2023809523809521</c:v>
                </c:pt>
                <c:pt idx="84">
                  <c:v>2.1764705882352939</c:v>
                </c:pt>
                <c:pt idx="85">
                  <c:v>2.1511627906976742</c:v>
                </c:pt>
                <c:pt idx="86">
                  <c:v>2.1264367816091951</c:v>
                </c:pt>
                <c:pt idx="87">
                  <c:v>2.1022727272727271</c:v>
                </c:pt>
                <c:pt idx="88">
                  <c:v>2.0786516853932584</c:v>
                </c:pt>
                <c:pt idx="89">
                  <c:v>2.0555555555555554</c:v>
                </c:pt>
                <c:pt idx="90">
                  <c:v>2.0329670329670328</c:v>
                </c:pt>
                <c:pt idx="91">
                  <c:v>2.0108695652173911</c:v>
                </c:pt>
                <c:pt idx="92">
                  <c:v>1.989247311827957</c:v>
                </c:pt>
                <c:pt idx="93">
                  <c:v>1.9680851063829785</c:v>
                </c:pt>
                <c:pt idx="94">
                  <c:v>1.9473684210526316</c:v>
                </c:pt>
                <c:pt idx="95">
                  <c:v>1.9270833333333333</c:v>
                </c:pt>
                <c:pt idx="96">
                  <c:v>1.9072164948453609</c:v>
                </c:pt>
                <c:pt idx="97">
                  <c:v>1.8877551020408163</c:v>
                </c:pt>
                <c:pt idx="98">
                  <c:v>1.8686868686868687</c:v>
                </c:pt>
                <c:pt idx="99">
                  <c:v>1.8499999999999999</c:v>
                </c:pt>
                <c:pt idx="100">
                  <c:v>1.8316831683168318</c:v>
                </c:pt>
                <c:pt idx="101">
                  <c:v>1.8137254901960784</c:v>
                </c:pt>
                <c:pt idx="102">
                  <c:v>1.796116504854369</c:v>
                </c:pt>
                <c:pt idx="103">
                  <c:v>1.7788461538461537</c:v>
                </c:pt>
                <c:pt idx="104">
                  <c:v>1.7619047619047621</c:v>
                </c:pt>
                <c:pt idx="105">
                  <c:v>1.7452830188679245</c:v>
                </c:pt>
                <c:pt idx="106">
                  <c:v>1.7289719626168225</c:v>
                </c:pt>
                <c:pt idx="107">
                  <c:v>1.7129629629629628</c:v>
                </c:pt>
                <c:pt idx="108">
                  <c:v>1.6972477064220184</c:v>
                </c:pt>
                <c:pt idx="109">
                  <c:v>1.6818181818181817</c:v>
                </c:pt>
                <c:pt idx="110">
                  <c:v>1.6666666666666667</c:v>
                </c:pt>
                <c:pt idx="111">
                  <c:v>1.6517857142857142</c:v>
                </c:pt>
                <c:pt idx="112">
                  <c:v>1.6371681415929205</c:v>
                </c:pt>
                <c:pt idx="113">
                  <c:v>1.6228070175438596</c:v>
                </c:pt>
                <c:pt idx="114">
                  <c:v>1.6086956521739131</c:v>
                </c:pt>
                <c:pt idx="115">
                  <c:v>1.5948275862068964</c:v>
                </c:pt>
                <c:pt idx="116">
                  <c:v>1.5811965811965814</c:v>
                </c:pt>
                <c:pt idx="117">
                  <c:v>1.5677966101694913</c:v>
                </c:pt>
                <c:pt idx="118">
                  <c:v>1.5546218487394958</c:v>
                </c:pt>
                <c:pt idx="119">
                  <c:v>1.5416666666666665</c:v>
                </c:pt>
                <c:pt idx="120">
                  <c:v>1.5289256198347108</c:v>
                </c:pt>
                <c:pt idx="121">
                  <c:v>1.5163934426229508</c:v>
                </c:pt>
                <c:pt idx="122">
                  <c:v>1.5040650406504066</c:v>
                </c:pt>
                <c:pt idx="123">
                  <c:v>1.4919354838709677</c:v>
                </c:pt>
                <c:pt idx="124">
                  <c:v>1.48</c:v>
                </c:pt>
                <c:pt idx="125">
                  <c:v>1.4682539682539681</c:v>
                </c:pt>
                <c:pt idx="126">
                  <c:v>1.4566929133858268</c:v>
                </c:pt>
                <c:pt idx="127">
                  <c:v>1.4453125</c:v>
                </c:pt>
                <c:pt idx="128">
                  <c:v>1.4341085271317831</c:v>
                </c:pt>
                <c:pt idx="129">
                  <c:v>1.4230769230769229</c:v>
                </c:pt>
                <c:pt idx="130">
                  <c:v>1.4122137404580153</c:v>
                </c:pt>
                <c:pt idx="131">
                  <c:v>1.4015151515151514</c:v>
                </c:pt>
                <c:pt idx="132">
                  <c:v>1.3909774436090225</c:v>
                </c:pt>
                <c:pt idx="133">
                  <c:v>1.380597014925373</c:v>
                </c:pt>
                <c:pt idx="134">
                  <c:v>1.3703703703703705</c:v>
                </c:pt>
                <c:pt idx="135">
                  <c:v>1.3602941176470587</c:v>
                </c:pt>
                <c:pt idx="136">
                  <c:v>1.3503649635036497</c:v>
                </c:pt>
                <c:pt idx="137">
                  <c:v>1.3405797101449275</c:v>
                </c:pt>
                <c:pt idx="138">
                  <c:v>1.3309352517985611</c:v>
                </c:pt>
                <c:pt idx="139">
                  <c:v>1.3214285714285714</c:v>
                </c:pt>
                <c:pt idx="140">
                  <c:v>1.3120567375886525</c:v>
                </c:pt>
                <c:pt idx="141">
                  <c:v>1.3028169014084505</c:v>
                </c:pt>
                <c:pt idx="142">
                  <c:v>1.2937062937062938</c:v>
                </c:pt>
                <c:pt idx="143">
                  <c:v>1.2847222222222221</c:v>
                </c:pt>
                <c:pt idx="144">
                  <c:v>1.2758620689655173</c:v>
                </c:pt>
                <c:pt idx="145">
                  <c:v>1.2671232876712328</c:v>
                </c:pt>
                <c:pt idx="146">
                  <c:v>1.2585034013605443</c:v>
                </c:pt>
                <c:pt idx="147">
                  <c:v>1.25</c:v>
                </c:pt>
                <c:pt idx="148">
                  <c:v>1.2416107382550337</c:v>
                </c:pt>
                <c:pt idx="149">
                  <c:v>1.2333333333333332</c:v>
                </c:pt>
                <c:pt idx="150">
                  <c:v>1.2251655629139073</c:v>
                </c:pt>
                <c:pt idx="151">
                  <c:v>1.2171052631578947</c:v>
                </c:pt>
                <c:pt idx="152">
                  <c:v>1.2091503267973855</c:v>
                </c:pt>
                <c:pt idx="153">
                  <c:v>1.2012987012987013</c:v>
                </c:pt>
                <c:pt idx="154">
                  <c:v>1.1935483870967742</c:v>
                </c:pt>
                <c:pt idx="155">
                  <c:v>1.1858974358974359</c:v>
                </c:pt>
                <c:pt idx="156">
                  <c:v>1.1783439490445859</c:v>
                </c:pt>
                <c:pt idx="157">
                  <c:v>1.1708860759493671</c:v>
                </c:pt>
                <c:pt idx="158">
                  <c:v>1.1635220125786163</c:v>
                </c:pt>
                <c:pt idx="159">
                  <c:v>1.15625</c:v>
                </c:pt>
                <c:pt idx="160">
                  <c:v>1.1490683229813665</c:v>
                </c:pt>
                <c:pt idx="161">
                  <c:v>1.1419753086419753</c:v>
                </c:pt>
                <c:pt idx="162">
                  <c:v>1.1349693251533743</c:v>
                </c:pt>
                <c:pt idx="163">
                  <c:v>1.1280487804878048</c:v>
                </c:pt>
                <c:pt idx="164">
                  <c:v>1.1212121212121213</c:v>
                </c:pt>
                <c:pt idx="165">
                  <c:v>1.1144578313253011</c:v>
                </c:pt>
                <c:pt idx="166">
                  <c:v>1.1077844311377245</c:v>
                </c:pt>
                <c:pt idx="167">
                  <c:v>1.1011904761904761</c:v>
                </c:pt>
                <c:pt idx="168">
                  <c:v>1.0946745562130178</c:v>
                </c:pt>
                <c:pt idx="169">
                  <c:v>1.088235294117647</c:v>
                </c:pt>
                <c:pt idx="170">
                  <c:v>1.0818713450292399</c:v>
                </c:pt>
                <c:pt idx="171">
                  <c:v>1.0755813953488371</c:v>
                </c:pt>
                <c:pt idx="172">
                  <c:v>1.0693641618497109</c:v>
                </c:pt>
                <c:pt idx="173">
                  <c:v>1.0632183908045976</c:v>
                </c:pt>
                <c:pt idx="174">
                  <c:v>1.0571428571428572</c:v>
                </c:pt>
                <c:pt idx="175">
                  <c:v>1.0511363636363635</c:v>
                </c:pt>
                <c:pt idx="176">
                  <c:v>1.0451977401129944</c:v>
                </c:pt>
                <c:pt idx="177">
                  <c:v>1.0393258426966292</c:v>
                </c:pt>
                <c:pt idx="178">
                  <c:v>1.0335195530726258</c:v>
                </c:pt>
                <c:pt idx="179">
                  <c:v>1.0277777777777777</c:v>
                </c:pt>
                <c:pt idx="180">
                  <c:v>1.0220994475138121</c:v>
                </c:pt>
                <c:pt idx="181">
                  <c:v>1.0164835164835164</c:v>
                </c:pt>
                <c:pt idx="182">
                  <c:v>1.0109289617486339</c:v>
                </c:pt>
                <c:pt idx="183">
                  <c:v>1.0054347826086956</c:v>
                </c:pt>
              </c:numCache>
            </c:numRef>
          </c:xVal>
          <c:yVal>
            <c:numRef>
              <c:f>Sheet1!$B$2:$B$185</c:f>
              <c:numCache>
                <c:formatCode>General</c:formatCode>
                <c:ptCount val="184"/>
                <c:pt idx="0">
                  <c:v>5610</c:v>
                </c:pt>
                <c:pt idx="1">
                  <c:v>3752.0880000000002</c:v>
                </c:pt>
                <c:pt idx="2">
                  <c:v>3646</c:v>
                </c:pt>
                <c:pt idx="3">
                  <c:v>3533.346</c:v>
                </c:pt>
                <c:pt idx="4">
                  <c:v>3519.09</c:v>
                </c:pt>
                <c:pt idx="5">
                  <c:v>3030</c:v>
                </c:pt>
                <c:pt idx="6">
                  <c:v>2851.9989999999998</c:v>
                </c:pt>
                <c:pt idx="7">
                  <c:v>2790</c:v>
                </c:pt>
                <c:pt idx="8">
                  <c:v>2652.8760000000002</c:v>
                </c:pt>
                <c:pt idx="9">
                  <c:v>2542</c:v>
                </c:pt>
                <c:pt idx="10">
                  <c:v>2262.1419999999998</c:v>
                </c:pt>
                <c:pt idx="11">
                  <c:v>2185</c:v>
                </c:pt>
                <c:pt idx="12">
                  <c:v>1811</c:v>
                </c:pt>
                <c:pt idx="13">
                  <c:v>1808</c:v>
                </c:pt>
                <c:pt idx="14">
                  <c:v>1788.4259999999999</c:v>
                </c:pt>
                <c:pt idx="15">
                  <c:v>1760</c:v>
                </c:pt>
                <c:pt idx="16">
                  <c:v>1694.4670000000001</c:v>
                </c:pt>
                <c:pt idx="17">
                  <c:v>1663.479</c:v>
                </c:pt>
                <c:pt idx="18">
                  <c:v>1561</c:v>
                </c:pt>
                <c:pt idx="19">
                  <c:v>1473</c:v>
                </c:pt>
                <c:pt idx="20">
                  <c:v>1470</c:v>
                </c:pt>
                <c:pt idx="21">
                  <c:v>1455</c:v>
                </c:pt>
                <c:pt idx="22">
                  <c:v>1417</c:v>
                </c:pt>
                <c:pt idx="23">
                  <c:v>1318.415</c:v>
                </c:pt>
                <c:pt idx="24">
                  <c:v>1283</c:v>
                </c:pt>
                <c:pt idx="25">
                  <c:v>1258</c:v>
                </c:pt>
                <c:pt idx="26">
                  <c:v>1256.0039999999999</c:v>
                </c:pt>
                <c:pt idx="27">
                  <c:v>1226.877</c:v>
                </c:pt>
                <c:pt idx="28">
                  <c:v>1211.0260000000001</c:v>
                </c:pt>
                <c:pt idx="29">
                  <c:v>1208.175</c:v>
                </c:pt>
                <c:pt idx="30">
                  <c:v>1201.165</c:v>
                </c:pt>
                <c:pt idx="31">
                  <c:v>1115.93</c:v>
                </c:pt>
                <c:pt idx="32">
                  <c:v>1024.0930000000001</c:v>
                </c:pt>
                <c:pt idx="33">
                  <c:v>982.601</c:v>
                </c:pt>
                <c:pt idx="34">
                  <c:v>982.4</c:v>
                </c:pt>
                <c:pt idx="35">
                  <c:v>979.91499999999996</c:v>
                </c:pt>
                <c:pt idx="36">
                  <c:v>971.9</c:v>
                </c:pt>
                <c:pt idx="37">
                  <c:v>958.9</c:v>
                </c:pt>
                <c:pt idx="38">
                  <c:v>940.8</c:v>
                </c:pt>
                <c:pt idx="39">
                  <c:v>921.65899999999999</c:v>
                </c:pt>
                <c:pt idx="40">
                  <c:v>912.96799999999996</c:v>
                </c:pt>
                <c:pt idx="41">
                  <c:v>905</c:v>
                </c:pt>
                <c:pt idx="42">
                  <c:v>884.8</c:v>
                </c:pt>
                <c:pt idx="43">
                  <c:v>851.06600000000003</c:v>
                </c:pt>
                <c:pt idx="44">
                  <c:v>834.69799999999998</c:v>
                </c:pt>
                <c:pt idx="45">
                  <c:v>824.9</c:v>
                </c:pt>
                <c:pt idx="46">
                  <c:v>820</c:v>
                </c:pt>
                <c:pt idx="47">
                  <c:v>810.2</c:v>
                </c:pt>
                <c:pt idx="48">
                  <c:v>800.4</c:v>
                </c:pt>
                <c:pt idx="49">
                  <c:v>795.5</c:v>
                </c:pt>
                <c:pt idx="50">
                  <c:v>754.5</c:v>
                </c:pt>
                <c:pt idx="51">
                  <c:v>752.1</c:v>
                </c:pt>
                <c:pt idx="52">
                  <c:v>733.84500000000003</c:v>
                </c:pt>
                <c:pt idx="53">
                  <c:v>730.7</c:v>
                </c:pt>
                <c:pt idx="54">
                  <c:v>714.2</c:v>
                </c:pt>
                <c:pt idx="55">
                  <c:v>704.8</c:v>
                </c:pt>
                <c:pt idx="56">
                  <c:v>700.18</c:v>
                </c:pt>
                <c:pt idx="57">
                  <c:v>696.13699999999994</c:v>
                </c:pt>
                <c:pt idx="58">
                  <c:v>686.81299999999999</c:v>
                </c:pt>
                <c:pt idx="59">
                  <c:v>658.5</c:v>
                </c:pt>
                <c:pt idx="60">
                  <c:v>653.29399999999998</c:v>
                </c:pt>
                <c:pt idx="61">
                  <c:v>644.9</c:v>
                </c:pt>
                <c:pt idx="62">
                  <c:v>640.29999999999995</c:v>
                </c:pt>
                <c:pt idx="63">
                  <c:v>613.29999999999995</c:v>
                </c:pt>
                <c:pt idx="64">
                  <c:v>597.30200000000002</c:v>
                </c:pt>
                <c:pt idx="65">
                  <c:v>595.6</c:v>
                </c:pt>
                <c:pt idx="66">
                  <c:v>584.46400000000006</c:v>
                </c:pt>
                <c:pt idx="67">
                  <c:v>580.88</c:v>
                </c:pt>
                <c:pt idx="68">
                  <c:v>578</c:v>
                </c:pt>
                <c:pt idx="69">
                  <c:v>576.15300000000002</c:v>
                </c:pt>
                <c:pt idx="70">
                  <c:v>575.28099999999995</c:v>
                </c:pt>
                <c:pt idx="71">
                  <c:v>573.6</c:v>
                </c:pt>
                <c:pt idx="72">
                  <c:v>564.9</c:v>
                </c:pt>
                <c:pt idx="73">
                  <c:v>551.9</c:v>
                </c:pt>
                <c:pt idx="74">
                  <c:v>550.33299999999997</c:v>
                </c:pt>
                <c:pt idx="75">
                  <c:v>549.70000000000005</c:v>
                </c:pt>
                <c:pt idx="76">
                  <c:v>545.4</c:v>
                </c:pt>
                <c:pt idx="77">
                  <c:v>545.4</c:v>
                </c:pt>
                <c:pt idx="78">
                  <c:v>543.84199999999998</c:v>
                </c:pt>
                <c:pt idx="79">
                  <c:v>537.60799999999995</c:v>
                </c:pt>
                <c:pt idx="80">
                  <c:v>535.47</c:v>
                </c:pt>
                <c:pt idx="81">
                  <c:v>534.70000000000005</c:v>
                </c:pt>
                <c:pt idx="82">
                  <c:v>534.70000000000005</c:v>
                </c:pt>
                <c:pt idx="83">
                  <c:v>534.70000000000005</c:v>
                </c:pt>
                <c:pt idx="84">
                  <c:v>531.55399999999997</c:v>
                </c:pt>
                <c:pt idx="85">
                  <c:v>530.173</c:v>
                </c:pt>
                <c:pt idx="86">
                  <c:v>507.63299999999998</c:v>
                </c:pt>
                <c:pt idx="87">
                  <c:v>492.6</c:v>
                </c:pt>
                <c:pt idx="88">
                  <c:v>488.5</c:v>
                </c:pt>
                <c:pt idx="89">
                  <c:v>484.178</c:v>
                </c:pt>
                <c:pt idx="90">
                  <c:v>476.1</c:v>
                </c:pt>
                <c:pt idx="91">
                  <c:v>471.339</c:v>
                </c:pt>
                <c:pt idx="92">
                  <c:v>470</c:v>
                </c:pt>
                <c:pt idx="93">
                  <c:v>453.75599999999997</c:v>
                </c:pt>
                <c:pt idx="94">
                  <c:v>453.7</c:v>
                </c:pt>
                <c:pt idx="95">
                  <c:v>447.7</c:v>
                </c:pt>
                <c:pt idx="96">
                  <c:v>447.7</c:v>
                </c:pt>
                <c:pt idx="97">
                  <c:v>432.49900000000002</c:v>
                </c:pt>
                <c:pt idx="98">
                  <c:v>417.48200000000003</c:v>
                </c:pt>
                <c:pt idx="99">
                  <c:v>416.29700000000003</c:v>
                </c:pt>
                <c:pt idx="100">
                  <c:v>413.9</c:v>
                </c:pt>
                <c:pt idx="101">
                  <c:v>406.75299999999999</c:v>
                </c:pt>
                <c:pt idx="102">
                  <c:v>401.58699999999999</c:v>
                </c:pt>
                <c:pt idx="103">
                  <c:v>400.3</c:v>
                </c:pt>
                <c:pt idx="104">
                  <c:v>398.71800000000002</c:v>
                </c:pt>
                <c:pt idx="105">
                  <c:v>396.4</c:v>
                </c:pt>
                <c:pt idx="106">
                  <c:v>391.49599999999998</c:v>
                </c:pt>
                <c:pt idx="107">
                  <c:v>386.48899999999998</c:v>
                </c:pt>
                <c:pt idx="108">
                  <c:v>381.1</c:v>
                </c:pt>
                <c:pt idx="109">
                  <c:v>381.1</c:v>
                </c:pt>
                <c:pt idx="110">
                  <c:v>372.86900000000003</c:v>
                </c:pt>
                <c:pt idx="111">
                  <c:v>364.13099999999997</c:v>
                </c:pt>
                <c:pt idx="112">
                  <c:v>343.6</c:v>
                </c:pt>
                <c:pt idx="113">
                  <c:v>337.52300000000002</c:v>
                </c:pt>
                <c:pt idx="114">
                  <c:v>334.64100000000002</c:v>
                </c:pt>
                <c:pt idx="115">
                  <c:v>311</c:v>
                </c:pt>
                <c:pt idx="116">
                  <c:v>310.75900000000001</c:v>
                </c:pt>
                <c:pt idx="117">
                  <c:v>308.00200000000001</c:v>
                </c:pt>
                <c:pt idx="118">
                  <c:v>306.16699999999997</c:v>
                </c:pt>
                <c:pt idx="119">
                  <c:v>303.94</c:v>
                </c:pt>
                <c:pt idx="120">
                  <c:v>293.39999999999998</c:v>
                </c:pt>
                <c:pt idx="121">
                  <c:v>292.24200000000002</c:v>
                </c:pt>
                <c:pt idx="122">
                  <c:v>276.85599999999999</c:v>
                </c:pt>
                <c:pt idx="123">
                  <c:v>276.10000000000002</c:v>
                </c:pt>
                <c:pt idx="124">
                  <c:v>262.899</c:v>
                </c:pt>
                <c:pt idx="125">
                  <c:v>260.8</c:v>
                </c:pt>
                <c:pt idx="126">
                  <c:v>257.053</c:v>
                </c:pt>
                <c:pt idx="127">
                  <c:v>252.5</c:v>
                </c:pt>
                <c:pt idx="128">
                  <c:v>242.6</c:v>
                </c:pt>
                <c:pt idx="129">
                  <c:v>240.446</c:v>
                </c:pt>
                <c:pt idx="130">
                  <c:v>232.8</c:v>
                </c:pt>
                <c:pt idx="131">
                  <c:v>229.29300000000001</c:v>
                </c:pt>
                <c:pt idx="132">
                  <c:v>223.2</c:v>
                </c:pt>
                <c:pt idx="133">
                  <c:v>221.6</c:v>
                </c:pt>
                <c:pt idx="134">
                  <c:v>216.8</c:v>
                </c:pt>
                <c:pt idx="135">
                  <c:v>216.8</c:v>
                </c:pt>
                <c:pt idx="136">
                  <c:v>216.01400000000001</c:v>
                </c:pt>
                <c:pt idx="137">
                  <c:v>210.042</c:v>
                </c:pt>
                <c:pt idx="138">
                  <c:v>205.339</c:v>
                </c:pt>
                <c:pt idx="139">
                  <c:v>201.2</c:v>
                </c:pt>
                <c:pt idx="140">
                  <c:v>192.1</c:v>
                </c:pt>
                <c:pt idx="141">
                  <c:v>190.6</c:v>
                </c:pt>
                <c:pt idx="142">
                  <c:v>188.54900000000001</c:v>
                </c:pt>
                <c:pt idx="143">
                  <c:v>188.185</c:v>
                </c:pt>
                <c:pt idx="144">
                  <c:v>186</c:v>
                </c:pt>
                <c:pt idx="145">
                  <c:v>179.19800000000001</c:v>
                </c:pt>
                <c:pt idx="146">
                  <c:v>168.3</c:v>
                </c:pt>
                <c:pt idx="147">
                  <c:v>156.9</c:v>
                </c:pt>
                <c:pt idx="148">
                  <c:v>108.7</c:v>
                </c:pt>
                <c:pt idx="149">
                  <c:v>107.5</c:v>
                </c:pt>
                <c:pt idx="150">
                  <c:v>67.91</c:v>
                </c:pt>
                <c:pt idx="151">
                  <c:v>56.46</c:v>
                </c:pt>
                <c:pt idx="152">
                  <c:v>53.47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91-4240-861A-0E7597E68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2214432"/>
        <c:axId val="302216392"/>
      </c:scatterChart>
      <c:valAx>
        <c:axId val="302214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Return Period</a:t>
                </a:r>
              </a:p>
            </c:rich>
          </c:tx>
          <c:layout>
            <c:manualLayout>
              <c:xMode val="edge"/>
              <c:yMode val="edge"/>
              <c:x val="0.45740454404742509"/>
              <c:y val="0.896837907330639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216392"/>
        <c:crosses val="autoZero"/>
        <c:crossBetween val="midCat"/>
      </c:valAx>
      <c:valAx>
        <c:axId val="302216392"/>
        <c:scaling>
          <c:orientation val="minMax"/>
          <c:max val="6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/>
                    </a:solidFill>
                  </a:rPr>
                  <a:t>Discharge (cum.)</a:t>
                </a:r>
              </a:p>
            </c:rich>
          </c:tx>
          <c:layout>
            <c:manualLayout>
              <c:xMode val="edge"/>
              <c:yMode val="edge"/>
              <c:x val="1.3698585809775182E-2"/>
              <c:y val="0.274241635994272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214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WEEKLY PEAK FLOW IN 2008</a:t>
            </a:r>
          </a:p>
        </c:rich>
      </c:tx>
      <c:layout>
        <c:manualLayout>
          <c:xMode val="edge"/>
          <c:yMode val="edge"/>
          <c:x val="0.2219595052448026"/>
          <c:y val="3.13285095371071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310188499164878"/>
          <c:y val="0.15058682695107961"/>
          <c:w val="0.79591982820329277"/>
          <c:h val="0.6595848580786786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Sheet3!$I$2:$I$21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Sheet3!$J$2:$J$21</c:f>
              <c:numCache>
                <c:formatCode>General</c:formatCode>
                <c:ptCount val="20"/>
                <c:pt idx="0">
                  <c:v>796.54</c:v>
                </c:pt>
                <c:pt idx="1">
                  <c:v>2930.91</c:v>
                </c:pt>
                <c:pt idx="2">
                  <c:v>4327.2999999999993</c:v>
                </c:pt>
                <c:pt idx="3">
                  <c:v>7514.0069999999996</c:v>
                </c:pt>
                <c:pt idx="4">
                  <c:v>5743.2240000000011</c:v>
                </c:pt>
                <c:pt idx="5">
                  <c:v>4417.8</c:v>
                </c:pt>
                <c:pt idx="6">
                  <c:v>3922.2459999999996</c:v>
                </c:pt>
                <c:pt idx="7">
                  <c:v>18949.671999999999</c:v>
                </c:pt>
                <c:pt idx="8">
                  <c:v>10842.609</c:v>
                </c:pt>
                <c:pt idx="9">
                  <c:v>21963.079999999998</c:v>
                </c:pt>
                <c:pt idx="10">
                  <c:v>9574.16</c:v>
                </c:pt>
                <c:pt idx="11">
                  <c:v>5828.072000000001</c:v>
                </c:pt>
                <c:pt idx="12">
                  <c:v>4423.7719999999999</c:v>
                </c:pt>
                <c:pt idx="13">
                  <c:v>8040.7780000000002</c:v>
                </c:pt>
                <c:pt idx="14">
                  <c:v>4955.165</c:v>
                </c:pt>
                <c:pt idx="15">
                  <c:v>3219.3740000000007</c:v>
                </c:pt>
                <c:pt idx="16">
                  <c:v>1550.1349999999998</c:v>
                </c:pt>
                <c:pt idx="17">
                  <c:v>1902.127</c:v>
                </c:pt>
                <c:pt idx="18">
                  <c:v>2022.4780000000001</c:v>
                </c:pt>
                <c:pt idx="19">
                  <c:v>3484.6000000000004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9D4-4E3E-88A4-A56CFBE483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2213648"/>
        <c:axId val="302214040"/>
      </c:scatterChart>
      <c:valAx>
        <c:axId val="302213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No. of weeks</a:t>
                </a:r>
              </a:p>
            </c:rich>
          </c:tx>
          <c:layout>
            <c:manualLayout>
              <c:xMode val="edge"/>
              <c:yMode val="edge"/>
              <c:x val="0.38180446508434152"/>
              <c:y val="0.91380453296625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214040"/>
        <c:crosses val="autoZero"/>
        <c:crossBetween val="midCat"/>
      </c:valAx>
      <c:valAx>
        <c:axId val="302214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Discgarge (cum.)</a:t>
                </a:r>
              </a:p>
            </c:rich>
          </c:tx>
          <c:layout>
            <c:manualLayout>
              <c:xMode val="edge"/>
              <c:yMode val="edge"/>
              <c:x val="0"/>
              <c:y val="0.214025190657635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213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Peak Flow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data!$D$1474:$D$1657</c:f>
              <c:numCache>
                <c:formatCode>General</c:formatCode>
                <c:ptCount val="184"/>
                <c:pt idx="31">
                  <c:v>1</c:v>
                </c:pt>
                <c:pt idx="32">
                  <c:v>2</c:v>
                </c:pt>
                <c:pt idx="33">
                  <c:v>3</c:v>
                </c:pt>
                <c:pt idx="34">
                  <c:v>4</c:v>
                </c:pt>
                <c:pt idx="35">
                  <c:v>5</c:v>
                </c:pt>
                <c:pt idx="36">
                  <c:v>6</c:v>
                </c:pt>
                <c:pt idx="37">
                  <c:v>7</c:v>
                </c:pt>
                <c:pt idx="38">
                  <c:v>8</c:v>
                </c:pt>
                <c:pt idx="39">
                  <c:v>9</c:v>
                </c:pt>
                <c:pt idx="40">
                  <c:v>10</c:v>
                </c:pt>
                <c:pt idx="41">
                  <c:v>11</c:v>
                </c:pt>
                <c:pt idx="42">
                  <c:v>12</c:v>
                </c:pt>
                <c:pt idx="43">
                  <c:v>13</c:v>
                </c:pt>
                <c:pt idx="44">
                  <c:v>14</c:v>
                </c:pt>
                <c:pt idx="45">
                  <c:v>15</c:v>
                </c:pt>
                <c:pt idx="46">
                  <c:v>16</c:v>
                </c:pt>
                <c:pt idx="47">
                  <c:v>17</c:v>
                </c:pt>
                <c:pt idx="48">
                  <c:v>18</c:v>
                </c:pt>
                <c:pt idx="49">
                  <c:v>19</c:v>
                </c:pt>
                <c:pt idx="50">
                  <c:v>20</c:v>
                </c:pt>
                <c:pt idx="51">
                  <c:v>21</c:v>
                </c:pt>
                <c:pt idx="52">
                  <c:v>22</c:v>
                </c:pt>
                <c:pt idx="53">
                  <c:v>23</c:v>
                </c:pt>
                <c:pt idx="54">
                  <c:v>24</c:v>
                </c:pt>
                <c:pt idx="55">
                  <c:v>25</c:v>
                </c:pt>
                <c:pt idx="56">
                  <c:v>26</c:v>
                </c:pt>
                <c:pt idx="57">
                  <c:v>27</c:v>
                </c:pt>
                <c:pt idx="58">
                  <c:v>28</c:v>
                </c:pt>
                <c:pt idx="59">
                  <c:v>29</c:v>
                </c:pt>
                <c:pt idx="60">
                  <c:v>30</c:v>
                </c:pt>
                <c:pt idx="61">
                  <c:v>31</c:v>
                </c:pt>
                <c:pt idx="62">
                  <c:v>32</c:v>
                </c:pt>
                <c:pt idx="63">
                  <c:v>33</c:v>
                </c:pt>
                <c:pt idx="64">
                  <c:v>34</c:v>
                </c:pt>
                <c:pt idx="65">
                  <c:v>35</c:v>
                </c:pt>
                <c:pt idx="66">
                  <c:v>36</c:v>
                </c:pt>
                <c:pt idx="67">
                  <c:v>37</c:v>
                </c:pt>
                <c:pt idx="68">
                  <c:v>38</c:v>
                </c:pt>
                <c:pt idx="69">
                  <c:v>39</c:v>
                </c:pt>
                <c:pt idx="70">
                  <c:v>40</c:v>
                </c:pt>
                <c:pt idx="71">
                  <c:v>41</c:v>
                </c:pt>
                <c:pt idx="72">
                  <c:v>42</c:v>
                </c:pt>
                <c:pt idx="73">
                  <c:v>43</c:v>
                </c:pt>
                <c:pt idx="74">
                  <c:v>44</c:v>
                </c:pt>
                <c:pt idx="75">
                  <c:v>45</c:v>
                </c:pt>
                <c:pt idx="76">
                  <c:v>46</c:v>
                </c:pt>
                <c:pt idx="77">
                  <c:v>47</c:v>
                </c:pt>
                <c:pt idx="78">
                  <c:v>48</c:v>
                </c:pt>
                <c:pt idx="79">
                  <c:v>49</c:v>
                </c:pt>
                <c:pt idx="80">
                  <c:v>50</c:v>
                </c:pt>
                <c:pt idx="81">
                  <c:v>51</c:v>
                </c:pt>
                <c:pt idx="82">
                  <c:v>52</c:v>
                </c:pt>
                <c:pt idx="83">
                  <c:v>53</c:v>
                </c:pt>
                <c:pt idx="84">
                  <c:v>54</c:v>
                </c:pt>
                <c:pt idx="85">
                  <c:v>55</c:v>
                </c:pt>
                <c:pt idx="86">
                  <c:v>56</c:v>
                </c:pt>
                <c:pt idx="87">
                  <c:v>57</c:v>
                </c:pt>
                <c:pt idx="88">
                  <c:v>58</c:v>
                </c:pt>
                <c:pt idx="89">
                  <c:v>59</c:v>
                </c:pt>
                <c:pt idx="90">
                  <c:v>60</c:v>
                </c:pt>
                <c:pt idx="91">
                  <c:v>61</c:v>
                </c:pt>
                <c:pt idx="92">
                  <c:v>62</c:v>
                </c:pt>
                <c:pt idx="93">
                  <c:v>63</c:v>
                </c:pt>
                <c:pt idx="94">
                  <c:v>64</c:v>
                </c:pt>
                <c:pt idx="95">
                  <c:v>65</c:v>
                </c:pt>
                <c:pt idx="96">
                  <c:v>66</c:v>
                </c:pt>
                <c:pt idx="97">
                  <c:v>67</c:v>
                </c:pt>
                <c:pt idx="98">
                  <c:v>68</c:v>
                </c:pt>
                <c:pt idx="99">
                  <c:v>69</c:v>
                </c:pt>
                <c:pt idx="100">
                  <c:v>70</c:v>
                </c:pt>
                <c:pt idx="101">
                  <c:v>71</c:v>
                </c:pt>
                <c:pt idx="102">
                  <c:v>72</c:v>
                </c:pt>
                <c:pt idx="103">
                  <c:v>73</c:v>
                </c:pt>
                <c:pt idx="104">
                  <c:v>74</c:v>
                </c:pt>
                <c:pt idx="105">
                  <c:v>75</c:v>
                </c:pt>
                <c:pt idx="106">
                  <c:v>76</c:v>
                </c:pt>
                <c:pt idx="107">
                  <c:v>77</c:v>
                </c:pt>
                <c:pt idx="108">
                  <c:v>78</c:v>
                </c:pt>
                <c:pt idx="109">
                  <c:v>79</c:v>
                </c:pt>
                <c:pt idx="110">
                  <c:v>80</c:v>
                </c:pt>
                <c:pt idx="111">
                  <c:v>81</c:v>
                </c:pt>
                <c:pt idx="112">
                  <c:v>82</c:v>
                </c:pt>
                <c:pt idx="113">
                  <c:v>83</c:v>
                </c:pt>
                <c:pt idx="114">
                  <c:v>84</c:v>
                </c:pt>
                <c:pt idx="115">
                  <c:v>85</c:v>
                </c:pt>
                <c:pt idx="116">
                  <c:v>86</c:v>
                </c:pt>
                <c:pt idx="117">
                  <c:v>87</c:v>
                </c:pt>
                <c:pt idx="118">
                  <c:v>88</c:v>
                </c:pt>
                <c:pt idx="119">
                  <c:v>89</c:v>
                </c:pt>
                <c:pt idx="120">
                  <c:v>90</c:v>
                </c:pt>
                <c:pt idx="121">
                  <c:v>91</c:v>
                </c:pt>
                <c:pt idx="122">
                  <c:v>92</c:v>
                </c:pt>
                <c:pt idx="123">
                  <c:v>93</c:v>
                </c:pt>
                <c:pt idx="124">
                  <c:v>94</c:v>
                </c:pt>
                <c:pt idx="125">
                  <c:v>95</c:v>
                </c:pt>
                <c:pt idx="126">
                  <c:v>96</c:v>
                </c:pt>
                <c:pt idx="127">
                  <c:v>97</c:v>
                </c:pt>
                <c:pt idx="128">
                  <c:v>98</c:v>
                </c:pt>
                <c:pt idx="129">
                  <c:v>99</c:v>
                </c:pt>
                <c:pt idx="130">
                  <c:v>100</c:v>
                </c:pt>
                <c:pt idx="131">
                  <c:v>101</c:v>
                </c:pt>
                <c:pt idx="132">
                  <c:v>102</c:v>
                </c:pt>
                <c:pt idx="133">
                  <c:v>103</c:v>
                </c:pt>
                <c:pt idx="134">
                  <c:v>104</c:v>
                </c:pt>
                <c:pt idx="135">
                  <c:v>105</c:v>
                </c:pt>
                <c:pt idx="136">
                  <c:v>106</c:v>
                </c:pt>
                <c:pt idx="137">
                  <c:v>107</c:v>
                </c:pt>
                <c:pt idx="138">
                  <c:v>108</c:v>
                </c:pt>
                <c:pt idx="139">
                  <c:v>109</c:v>
                </c:pt>
                <c:pt idx="140">
                  <c:v>110</c:v>
                </c:pt>
                <c:pt idx="141">
                  <c:v>111</c:v>
                </c:pt>
                <c:pt idx="142">
                  <c:v>112</c:v>
                </c:pt>
                <c:pt idx="143">
                  <c:v>113</c:v>
                </c:pt>
                <c:pt idx="144">
                  <c:v>114</c:v>
                </c:pt>
                <c:pt idx="145">
                  <c:v>115</c:v>
                </c:pt>
                <c:pt idx="146">
                  <c:v>116</c:v>
                </c:pt>
                <c:pt idx="147">
                  <c:v>117</c:v>
                </c:pt>
                <c:pt idx="148">
                  <c:v>118</c:v>
                </c:pt>
                <c:pt idx="149">
                  <c:v>119</c:v>
                </c:pt>
                <c:pt idx="150">
                  <c:v>120</c:v>
                </c:pt>
                <c:pt idx="151">
                  <c:v>121</c:v>
                </c:pt>
                <c:pt idx="152">
                  <c:v>122</c:v>
                </c:pt>
                <c:pt idx="153">
                  <c:v>123</c:v>
                </c:pt>
                <c:pt idx="154">
                  <c:v>124</c:v>
                </c:pt>
                <c:pt idx="155">
                  <c:v>125</c:v>
                </c:pt>
                <c:pt idx="156">
                  <c:v>126</c:v>
                </c:pt>
                <c:pt idx="157">
                  <c:v>127</c:v>
                </c:pt>
                <c:pt idx="158">
                  <c:v>128</c:v>
                </c:pt>
                <c:pt idx="159">
                  <c:v>129</c:v>
                </c:pt>
                <c:pt idx="160">
                  <c:v>130</c:v>
                </c:pt>
                <c:pt idx="161">
                  <c:v>131</c:v>
                </c:pt>
                <c:pt idx="162">
                  <c:v>132</c:v>
                </c:pt>
                <c:pt idx="163">
                  <c:v>133</c:v>
                </c:pt>
                <c:pt idx="164">
                  <c:v>134</c:v>
                </c:pt>
                <c:pt idx="165">
                  <c:v>135</c:v>
                </c:pt>
                <c:pt idx="166">
                  <c:v>136</c:v>
                </c:pt>
                <c:pt idx="167">
                  <c:v>137</c:v>
                </c:pt>
                <c:pt idx="168">
                  <c:v>138</c:v>
                </c:pt>
                <c:pt idx="169">
                  <c:v>139</c:v>
                </c:pt>
                <c:pt idx="170">
                  <c:v>140</c:v>
                </c:pt>
                <c:pt idx="171">
                  <c:v>141</c:v>
                </c:pt>
                <c:pt idx="172">
                  <c:v>142</c:v>
                </c:pt>
                <c:pt idx="173">
                  <c:v>143</c:v>
                </c:pt>
                <c:pt idx="174">
                  <c:v>144</c:v>
                </c:pt>
                <c:pt idx="175">
                  <c:v>145</c:v>
                </c:pt>
                <c:pt idx="176">
                  <c:v>146</c:v>
                </c:pt>
                <c:pt idx="177">
                  <c:v>147</c:v>
                </c:pt>
                <c:pt idx="178">
                  <c:v>148</c:v>
                </c:pt>
                <c:pt idx="179">
                  <c:v>149</c:v>
                </c:pt>
                <c:pt idx="180">
                  <c:v>150</c:v>
                </c:pt>
                <c:pt idx="181">
                  <c:v>151</c:v>
                </c:pt>
                <c:pt idx="182">
                  <c:v>152</c:v>
                </c:pt>
                <c:pt idx="183">
                  <c:v>153</c:v>
                </c:pt>
              </c:numCache>
            </c:numRef>
          </c:xVal>
          <c:yVal>
            <c:numRef>
              <c:f>data!$B$1474:$B$1657</c:f>
              <c:numCache>
                <c:formatCode>General</c:formatCode>
                <c:ptCount val="1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156.9</c:v>
                </c:pt>
                <c:pt idx="32">
                  <c:v>168.3</c:v>
                </c:pt>
                <c:pt idx="33">
                  <c:v>186</c:v>
                </c:pt>
                <c:pt idx="34">
                  <c:v>107.5</c:v>
                </c:pt>
                <c:pt idx="35">
                  <c:v>67.91</c:v>
                </c:pt>
                <c:pt idx="36">
                  <c:v>53.47</c:v>
                </c:pt>
                <c:pt idx="37">
                  <c:v>56.46</c:v>
                </c:pt>
                <c:pt idx="38">
                  <c:v>108.7</c:v>
                </c:pt>
                <c:pt idx="39">
                  <c:v>192.1</c:v>
                </c:pt>
                <c:pt idx="40">
                  <c:v>303.94</c:v>
                </c:pt>
                <c:pt idx="41">
                  <c:v>306.16699999999997</c:v>
                </c:pt>
                <c:pt idx="42">
                  <c:v>580.88</c:v>
                </c:pt>
                <c:pt idx="43">
                  <c:v>531.55399999999997</c:v>
                </c:pt>
                <c:pt idx="44">
                  <c:v>372.86900000000003</c:v>
                </c:pt>
                <c:pt idx="45">
                  <c:v>534.70000000000005</c:v>
                </c:pt>
                <c:pt idx="46">
                  <c:v>488.5</c:v>
                </c:pt>
                <c:pt idx="47">
                  <c:v>795.5</c:v>
                </c:pt>
                <c:pt idx="48">
                  <c:v>658.5</c:v>
                </c:pt>
                <c:pt idx="49">
                  <c:v>644.9</c:v>
                </c:pt>
                <c:pt idx="50">
                  <c:v>640.29999999999995</c:v>
                </c:pt>
                <c:pt idx="51">
                  <c:v>564.9</c:v>
                </c:pt>
                <c:pt idx="52">
                  <c:v>551.9</c:v>
                </c:pt>
                <c:pt idx="53">
                  <c:v>406.75299999999999</c:v>
                </c:pt>
                <c:pt idx="54">
                  <c:v>398.71800000000002</c:v>
                </c:pt>
                <c:pt idx="55">
                  <c:v>337.52300000000002</c:v>
                </c:pt>
                <c:pt idx="56">
                  <c:v>543.84199999999998</c:v>
                </c:pt>
                <c:pt idx="57">
                  <c:v>733.84500000000003</c:v>
                </c:pt>
                <c:pt idx="58">
                  <c:v>1470</c:v>
                </c:pt>
                <c:pt idx="59">
                  <c:v>1283</c:v>
                </c:pt>
                <c:pt idx="60">
                  <c:v>1788.4259999999999</c:v>
                </c:pt>
                <c:pt idx="61">
                  <c:v>1115.93</c:v>
                </c:pt>
                <c:pt idx="62">
                  <c:v>1417</c:v>
                </c:pt>
                <c:pt idx="63">
                  <c:v>824.9</c:v>
                </c:pt>
                <c:pt idx="64">
                  <c:v>653.29399999999998</c:v>
                </c:pt>
                <c:pt idx="65">
                  <c:v>534.70000000000005</c:v>
                </c:pt>
                <c:pt idx="66">
                  <c:v>492.6</c:v>
                </c:pt>
                <c:pt idx="67">
                  <c:v>704.8</c:v>
                </c:pt>
                <c:pt idx="68">
                  <c:v>754.5</c:v>
                </c:pt>
                <c:pt idx="69">
                  <c:v>810.2</c:v>
                </c:pt>
                <c:pt idx="70">
                  <c:v>730.7</c:v>
                </c:pt>
                <c:pt idx="71">
                  <c:v>549.70000000000005</c:v>
                </c:pt>
                <c:pt idx="72">
                  <c:v>545.4</c:v>
                </c:pt>
                <c:pt idx="73">
                  <c:v>573.6</c:v>
                </c:pt>
                <c:pt idx="74">
                  <c:v>453.7</c:v>
                </c:pt>
                <c:pt idx="75">
                  <c:v>381.1</c:v>
                </c:pt>
                <c:pt idx="76">
                  <c:v>971.9</c:v>
                </c:pt>
                <c:pt idx="77">
                  <c:v>447.7</c:v>
                </c:pt>
                <c:pt idx="78">
                  <c:v>396.4</c:v>
                </c:pt>
                <c:pt idx="79">
                  <c:v>364.13099999999997</c:v>
                </c:pt>
                <c:pt idx="80">
                  <c:v>381.1</c:v>
                </c:pt>
                <c:pt idx="81">
                  <c:v>979.91499999999996</c:v>
                </c:pt>
                <c:pt idx="82">
                  <c:v>584.46400000000006</c:v>
                </c:pt>
                <c:pt idx="83">
                  <c:v>912.96799999999996</c:v>
                </c:pt>
                <c:pt idx="84">
                  <c:v>700.18</c:v>
                </c:pt>
                <c:pt idx="85">
                  <c:v>1024.0930000000001</c:v>
                </c:pt>
                <c:pt idx="86">
                  <c:v>1256.0039999999999</c:v>
                </c:pt>
                <c:pt idx="87">
                  <c:v>2185</c:v>
                </c:pt>
                <c:pt idx="88">
                  <c:v>3752.0880000000002</c:v>
                </c:pt>
                <c:pt idx="89">
                  <c:v>2652.8760000000002</c:v>
                </c:pt>
                <c:pt idx="90">
                  <c:v>2851.9989999999998</c:v>
                </c:pt>
                <c:pt idx="91">
                  <c:v>3030</c:v>
                </c:pt>
                <c:pt idx="92">
                  <c:v>2262.1419999999998</c:v>
                </c:pt>
                <c:pt idx="93">
                  <c:v>1811</c:v>
                </c:pt>
                <c:pt idx="94">
                  <c:v>1455</c:v>
                </c:pt>
                <c:pt idx="95">
                  <c:v>1561</c:v>
                </c:pt>
                <c:pt idx="96">
                  <c:v>1226.877</c:v>
                </c:pt>
                <c:pt idx="97">
                  <c:v>1318.415</c:v>
                </c:pt>
                <c:pt idx="98">
                  <c:v>1208.175</c:v>
                </c:pt>
                <c:pt idx="99">
                  <c:v>1201.165</c:v>
                </c:pt>
                <c:pt idx="100">
                  <c:v>1663.479</c:v>
                </c:pt>
                <c:pt idx="101">
                  <c:v>2790</c:v>
                </c:pt>
                <c:pt idx="102">
                  <c:v>3646</c:v>
                </c:pt>
                <c:pt idx="103">
                  <c:v>3533.346</c:v>
                </c:pt>
                <c:pt idx="104">
                  <c:v>5610</c:v>
                </c:pt>
                <c:pt idx="105">
                  <c:v>3519.09</c:v>
                </c:pt>
                <c:pt idx="106">
                  <c:v>2542</c:v>
                </c:pt>
                <c:pt idx="107">
                  <c:v>1694.4670000000001</c:v>
                </c:pt>
                <c:pt idx="108">
                  <c:v>1473</c:v>
                </c:pt>
                <c:pt idx="109">
                  <c:v>1211.0260000000001</c:v>
                </c:pt>
                <c:pt idx="110">
                  <c:v>982.601</c:v>
                </c:pt>
                <c:pt idx="111">
                  <c:v>851.06600000000003</c:v>
                </c:pt>
                <c:pt idx="112">
                  <c:v>820</c:v>
                </c:pt>
                <c:pt idx="113">
                  <c:v>714.2</c:v>
                </c:pt>
                <c:pt idx="114">
                  <c:v>696.13699999999994</c:v>
                </c:pt>
                <c:pt idx="115">
                  <c:v>595.6</c:v>
                </c:pt>
                <c:pt idx="116">
                  <c:v>597.30200000000002</c:v>
                </c:pt>
                <c:pt idx="117">
                  <c:v>550.33299999999997</c:v>
                </c:pt>
                <c:pt idx="118">
                  <c:v>537.60799999999995</c:v>
                </c:pt>
                <c:pt idx="119">
                  <c:v>476.1</c:v>
                </c:pt>
                <c:pt idx="120">
                  <c:v>471.339</c:v>
                </c:pt>
                <c:pt idx="121">
                  <c:v>576.15300000000002</c:v>
                </c:pt>
                <c:pt idx="122">
                  <c:v>613.29999999999995</c:v>
                </c:pt>
                <c:pt idx="123">
                  <c:v>921.65899999999999</c:v>
                </c:pt>
                <c:pt idx="124">
                  <c:v>958.9</c:v>
                </c:pt>
                <c:pt idx="125">
                  <c:v>752.1</c:v>
                </c:pt>
                <c:pt idx="126">
                  <c:v>535.47</c:v>
                </c:pt>
                <c:pt idx="127">
                  <c:v>453.75599999999997</c:v>
                </c:pt>
                <c:pt idx="128">
                  <c:v>401.58699999999999</c:v>
                </c:pt>
                <c:pt idx="129">
                  <c:v>400.3</c:v>
                </c:pt>
                <c:pt idx="130">
                  <c:v>484.178</c:v>
                </c:pt>
                <c:pt idx="131">
                  <c:v>1808</c:v>
                </c:pt>
                <c:pt idx="132">
                  <c:v>1760</c:v>
                </c:pt>
                <c:pt idx="133">
                  <c:v>1258</c:v>
                </c:pt>
                <c:pt idx="134">
                  <c:v>884.8</c:v>
                </c:pt>
                <c:pt idx="135">
                  <c:v>905</c:v>
                </c:pt>
                <c:pt idx="136">
                  <c:v>940.8</c:v>
                </c:pt>
                <c:pt idx="137">
                  <c:v>982.4</c:v>
                </c:pt>
                <c:pt idx="138">
                  <c:v>800.4</c:v>
                </c:pt>
                <c:pt idx="139">
                  <c:v>686.81299999999999</c:v>
                </c:pt>
                <c:pt idx="140">
                  <c:v>575.28099999999995</c:v>
                </c:pt>
                <c:pt idx="141">
                  <c:v>530.173</c:v>
                </c:pt>
                <c:pt idx="142">
                  <c:v>834.69799999999998</c:v>
                </c:pt>
                <c:pt idx="143">
                  <c:v>545.4</c:v>
                </c:pt>
                <c:pt idx="144">
                  <c:v>507.63299999999998</c:v>
                </c:pt>
                <c:pt idx="145">
                  <c:v>432.49900000000002</c:v>
                </c:pt>
                <c:pt idx="146">
                  <c:v>416.29700000000003</c:v>
                </c:pt>
                <c:pt idx="147">
                  <c:v>334.64100000000002</c:v>
                </c:pt>
                <c:pt idx="148">
                  <c:v>386.48899999999998</c:v>
                </c:pt>
                <c:pt idx="149">
                  <c:v>310.75900000000001</c:v>
                </c:pt>
                <c:pt idx="150">
                  <c:v>293.39999999999998</c:v>
                </c:pt>
                <c:pt idx="151">
                  <c:v>276.85599999999999</c:v>
                </c:pt>
                <c:pt idx="152">
                  <c:v>260.8</c:v>
                </c:pt>
                <c:pt idx="153">
                  <c:v>242.6</c:v>
                </c:pt>
                <c:pt idx="154">
                  <c:v>232.8</c:v>
                </c:pt>
                <c:pt idx="155">
                  <c:v>221.6</c:v>
                </c:pt>
                <c:pt idx="156">
                  <c:v>229.29300000000001</c:v>
                </c:pt>
                <c:pt idx="157">
                  <c:v>223.2</c:v>
                </c:pt>
                <c:pt idx="158">
                  <c:v>210.042</c:v>
                </c:pt>
                <c:pt idx="159">
                  <c:v>190.6</c:v>
                </c:pt>
                <c:pt idx="160">
                  <c:v>240.446</c:v>
                </c:pt>
                <c:pt idx="161">
                  <c:v>201.2</c:v>
                </c:pt>
                <c:pt idx="162">
                  <c:v>470</c:v>
                </c:pt>
                <c:pt idx="163">
                  <c:v>205.339</c:v>
                </c:pt>
                <c:pt idx="164">
                  <c:v>276.10000000000002</c:v>
                </c:pt>
                <c:pt idx="165">
                  <c:v>292.24200000000002</c:v>
                </c:pt>
                <c:pt idx="166">
                  <c:v>216.8</c:v>
                </c:pt>
                <c:pt idx="167">
                  <c:v>179.19800000000001</c:v>
                </c:pt>
                <c:pt idx="168">
                  <c:v>188.185</c:v>
                </c:pt>
                <c:pt idx="169">
                  <c:v>447.7</c:v>
                </c:pt>
                <c:pt idx="170">
                  <c:v>216.01400000000001</c:v>
                </c:pt>
                <c:pt idx="171">
                  <c:v>311</c:v>
                </c:pt>
                <c:pt idx="172">
                  <c:v>417.48200000000003</c:v>
                </c:pt>
                <c:pt idx="173">
                  <c:v>262.899</c:v>
                </c:pt>
                <c:pt idx="174">
                  <c:v>308.00200000000001</c:v>
                </c:pt>
                <c:pt idx="175">
                  <c:v>252.5</c:v>
                </c:pt>
                <c:pt idx="176">
                  <c:v>578</c:v>
                </c:pt>
                <c:pt idx="177">
                  <c:v>391.49599999999998</c:v>
                </c:pt>
                <c:pt idx="178">
                  <c:v>534.70000000000005</c:v>
                </c:pt>
                <c:pt idx="179">
                  <c:v>413.9</c:v>
                </c:pt>
                <c:pt idx="180">
                  <c:v>343.6</c:v>
                </c:pt>
                <c:pt idx="181">
                  <c:v>257.053</c:v>
                </c:pt>
                <c:pt idx="182">
                  <c:v>216.8</c:v>
                </c:pt>
                <c:pt idx="183">
                  <c:v>188.54900000000001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5F2-4696-BEEA-B425C8FB87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2211688"/>
        <c:axId val="302217960"/>
      </c:scatterChart>
      <c:valAx>
        <c:axId val="302211688"/>
        <c:scaling>
          <c:orientation val="minMax"/>
          <c:max val="184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217960"/>
        <c:crosses val="autoZero"/>
        <c:crossBetween val="midCat"/>
        <c:majorUnit val="10"/>
      </c:valAx>
      <c:valAx>
        <c:axId val="302217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211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0.83495</cdr:x>
      <cdr:y>0.68209</cdr:y>
    </cdr:from>
    <cdr:to>
      <cdr:x>0.95146</cdr:x>
      <cdr:y>0.94118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947663E6-C796-4FA7-B95F-6CA74DE1712B}"/>
            </a:ext>
          </a:extLst>
        </cdr:cNvPr>
        <cdr:cNvSpPr/>
      </cdr:nvSpPr>
      <cdr:spPr>
        <a:xfrm xmlns:a="http://schemas.openxmlformats.org/drawingml/2006/main">
          <a:off x="6192688" y="2274748"/>
          <a:ext cx="864088" cy="86408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AB52A-B1F7-42C0-9BBA-BDB1D26142F9}" type="datetimeFigureOut">
              <a:rPr lang="en-US" smtClean="0"/>
              <a:pPr/>
              <a:t>5/8/2019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AEDAC-CAE8-4826-8837-A218E0300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5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AEDAC-CAE8-4826-8837-A218E03002D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0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AEDAC-CAE8-4826-8837-A218E03002D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8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476A-1FEA-47B6-9240-A1E94C315A34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2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8E101-1CA6-4750-821B-B4A92CD7A293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13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C8BC-9586-4036-B121-33B4C18C08F9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8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E572-A728-4AC9-941B-92CA04D44777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4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4028-36EE-4529-80F7-F280FC7E8CDE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8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2E1FB-B353-4736-A068-827A2CE855ED}" type="datetime1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3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6E16-6FD1-4718-A89A-90E48A773041}" type="datetime1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364E-C00D-4E72-8CD6-804E9BB5235D}" type="datetime1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3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5704-CE19-4568-B6B8-B009C012E749}" type="datetime1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6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3C56-1CA9-412F-9CBE-4FBBAA34245D}" type="datetime1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8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9725-9B6B-4591-AA3F-2755A184F72D}" type="datetime1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4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A2880-9513-4EAB-9F3A-C9EBDF1FB431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5AE3E-4FB6-422F-8F7D-118B88A88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8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 /><Relationship Id="rId2" Type="http://schemas.openxmlformats.org/officeDocument/2006/relationships/chart" Target="../charts/chart2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 /><Relationship Id="rId2" Type="http://schemas.openxmlformats.org/officeDocument/2006/relationships/image" Target="../media/image29.gif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 /><Relationship Id="rId3" Type="http://schemas.openxmlformats.org/officeDocument/2006/relationships/image" Target="../media/image19.png" /><Relationship Id="rId7" Type="http://schemas.openxmlformats.org/officeDocument/2006/relationships/image" Target="../media/image25.JP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JPG" /><Relationship Id="rId5" Type="http://schemas.openxmlformats.org/officeDocument/2006/relationships/image" Target="../media/image31.png" /><Relationship Id="rId4" Type="http://schemas.openxmlformats.org/officeDocument/2006/relationships/image" Target="../media/image21.png" /><Relationship Id="rId9" Type="http://schemas.openxmlformats.org/officeDocument/2006/relationships/image" Target="../media/image29.gif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jpeg" /><Relationship Id="rId4" Type="http://schemas.openxmlformats.org/officeDocument/2006/relationships/image" Target="../media/image3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7.gif" /><Relationship Id="rId4" Type="http://schemas.openxmlformats.org/officeDocument/2006/relationships/image" Target="../media/image6.jpeg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8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www.thehindu.com/news/cities/Mangalore/will-khaders-stand-waver-over-netravati-diversion/article4775750.ece" TargetMode="External" /><Relationship Id="rId5" Type="http://schemas.openxmlformats.org/officeDocument/2006/relationships/image" Target="../media/image13.jpeg" /><Relationship Id="rId4" Type="http://schemas.openxmlformats.org/officeDocument/2006/relationships/image" Target="../media/image12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6.JP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 /><Relationship Id="rId3" Type="http://schemas.openxmlformats.org/officeDocument/2006/relationships/image" Target="../media/image17.png" /><Relationship Id="rId7" Type="http://schemas.openxmlformats.org/officeDocument/2006/relationships/image" Target="../media/image21.png" /><Relationship Id="rId2" Type="http://schemas.openxmlformats.org/officeDocument/2006/relationships/image" Target="../media/image14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0.png" /><Relationship Id="rId5" Type="http://schemas.openxmlformats.org/officeDocument/2006/relationships/image" Target="../media/image19.png" /><Relationship Id="rId4" Type="http://schemas.openxmlformats.org/officeDocument/2006/relationships/image" Target="../media/image18.jpg" /><Relationship Id="rId9" Type="http://schemas.openxmlformats.org/officeDocument/2006/relationships/image" Target="../media/image23.jp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 /><Relationship Id="rId3" Type="http://schemas.openxmlformats.org/officeDocument/2006/relationships/image" Target="../media/image21.png" /><Relationship Id="rId7" Type="http://schemas.openxmlformats.org/officeDocument/2006/relationships/image" Target="../media/image27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6.JPG" /><Relationship Id="rId5" Type="http://schemas.openxmlformats.org/officeDocument/2006/relationships/image" Target="../media/image25.JPG" /><Relationship Id="rId4" Type="http://schemas.openxmlformats.org/officeDocument/2006/relationships/image" Target="../media/image24.JPG" /><Relationship Id="rId9" Type="http://schemas.openxmlformats.org/officeDocument/2006/relationships/image" Target="../media/image2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136" y="979704"/>
            <a:ext cx="10621180" cy="1548545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sz="3692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FLOOD PLAIN ANALYSIS OF NETHRAVATHI RIVER BASIN</a:t>
            </a:r>
            <a:br>
              <a:rPr lang="en-US" sz="3692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(Using Free and Open Source Tools - QGIS and HEC-RAS)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07726" y="2653483"/>
            <a:ext cx="9144000" cy="331179"/>
          </a:xfrm>
          <a:prstGeom prst="rect">
            <a:avLst/>
          </a:prstGeom>
          <a:noFill/>
        </p:spPr>
        <p:txBody>
          <a:bodyPr wrap="square" lIns="74674" tIns="37337" rIns="74674" bIns="37337" rtlCol="0">
            <a:spAutoFit/>
          </a:bodyPr>
          <a:lstStyle/>
          <a:p>
            <a:pPr algn="ctr"/>
            <a:r>
              <a:rPr lang="en-US" sz="1662" dirty="0"/>
              <a:t>By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7726" y="2984662"/>
            <a:ext cx="9144000" cy="3560716"/>
          </a:xfrm>
          <a:prstGeom prst="rect">
            <a:avLst/>
          </a:prstGeom>
          <a:noFill/>
        </p:spPr>
        <p:txBody>
          <a:bodyPr wrap="square" lIns="74674" tIns="37337" rIns="74674" bIns="37337" rtlCol="0">
            <a:spAutoFit/>
          </a:bodyPr>
          <a:lstStyle/>
          <a:p>
            <a:pPr algn="ctr"/>
            <a:r>
              <a:rPr lang="en-US" sz="2000" b="1" dirty="0" err="1">
                <a:latin typeface="Futura CondensedLight" panose="020B0506000000000000" pitchFamily="34" charset="0"/>
              </a:rPr>
              <a:t>Mushtaq Ahmed</a:t>
            </a:r>
          </a:p>
          <a:p>
            <a:pPr algn="ctr"/>
            <a:r>
              <a:rPr lang="en-US" sz="2000" b="1" dirty="0" err="1">
                <a:latin typeface="Futura CondensedLight" panose="020B0506000000000000" pitchFamily="34" charset="0"/>
              </a:rPr>
              <a:t>Lomada</a:t>
            </a:r>
            <a:r>
              <a:rPr lang="en-US" sz="2000" b="1" dirty="0">
                <a:latin typeface="Futura CondensedLight" panose="020B0506000000000000" pitchFamily="34" charset="0"/>
              </a:rPr>
              <a:t> </a:t>
            </a:r>
            <a:r>
              <a:rPr lang="en-US" sz="2000" b="1" dirty="0" err="1">
                <a:latin typeface="Futura CondensedLight" panose="020B0506000000000000" pitchFamily="34" charset="0"/>
              </a:rPr>
              <a:t>Sathyakiran</a:t>
            </a:r>
            <a:r>
              <a:rPr lang="en-US" sz="2000" b="1" dirty="0">
                <a:latin typeface="Futura CondensedLight" panose="020B0506000000000000" pitchFamily="34" charset="0"/>
              </a:rPr>
              <a:t> Reddy</a:t>
            </a:r>
          </a:p>
          <a:p>
            <a:pPr algn="ctr"/>
            <a:r>
              <a:rPr lang="en-US" sz="2000" b="1" dirty="0" err="1">
                <a:latin typeface="Futura CondensedLight" panose="020B0506000000000000" pitchFamily="34" charset="0"/>
              </a:rPr>
              <a:t>Pragathi</a:t>
            </a:r>
            <a:r>
              <a:rPr lang="en-US" sz="2000" b="1" dirty="0">
                <a:latin typeface="Futura CondensedLight" panose="020B0506000000000000" pitchFamily="34" charset="0"/>
              </a:rPr>
              <a:t>  </a:t>
            </a:r>
            <a:r>
              <a:rPr lang="en-US" sz="2000" b="1" dirty="0" err="1">
                <a:latin typeface="Futura CondensedLight" panose="020B0506000000000000" pitchFamily="34" charset="0"/>
              </a:rPr>
              <a:t>Somanna</a:t>
            </a:r>
            <a:r>
              <a:rPr lang="en-US" sz="2000" b="1" dirty="0">
                <a:latin typeface="Futura CondensedLight" panose="020B0506000000000000" pitchFamily="34" charset="0"/>
              </a:rPr>
              <a:t> P.S</a:t>
            </a:r>
          </a:p>
          <a:p>
            <a:pPr algn="ctr"/>
            <a:r>
              <a:rPr lang="en-US" sz="2000" b="1" dirty="0" err="1">
                <a:latin typeface="Futura CondensedLight" panose="020B0506000000000000" pitchFamily="34" charset="0"/>
              </a:rPr>
              <a:t>Prapthi</a:t>
            </a:r>
            <a:r>
              <a:rPr lang="en-US" sz="2000" b="1" dirty="0">
                <a:latin typeface="Futura CondensedLight" panose="020B0506000000000000" pitchFamily="34" charset="0"/>
              </a:rPr>
              <a:t> K.P</a:t>
            </a:r>
          </a:p>
          <a:p>
            <a:pPr algn="ctr"/>
            <a:r>
              <a:rPr lang="en-US" sz="2000" b="1" dirty="0">
                <a:latin typeface="Futura CondensedLight" panose="020B0506000000000000" pitchFamily="34" charset="0"/>
              </a:rPr>
              <a:t>Mala R</a:t>
            </a:r>
          </a:p>
          <a:p>
            <a:pPr algn="ctr"/>
            <a:endParaRPr lang="en-US" sz="2000" b="1" dirty="0">
              <a:latin typeface="Futura CondensedLight" panose="020B0506000000000000" pitchFamily="34" charset="0"/>
            </a:endParaRPr>
          </a:p>
          <a:p>
            <a:pPr algn="ctr"/>
            <a:endParaRPr lang="en-US" sz="1662" b="1" dirty="0"/>
          </a:p>
          <a:p>
            <a:pPr algn="ctr"/>
            <a:endParaRPr lang="en-US" sz="1662" b="1" dirty="0"/>
          </a:p>
          <a:p>
            <a:pPr algn="ctr"/>
            <a:endParaRPr lang="en-US" sz="1662" b="1" dirty="0"/>
          </a:p>
          <a:p>
            <a:pPr algn="ctr"/>
            <a:endParaRPr lang="en-US" sz="1662" b="1" dirty="0"/>
          </a:p>
          <a:p>
            <a:pPr algn="ctr"/>
            <a:r>
              <a:rPr lang="en-US" sz="1662" b="1" dirty="0"/>
              <a:t>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Department of Civil Engineering </a:t>
            </a:r>
            <a:endParaRPr lang="en-US" sz="1662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Shri </a:t>
            </a:r>
            <a:r>
              <a:rPr lang="en-US" sz="2000" b="1" dirty="0" err="1">
                <a:solidFill>
                  <a:srgbClr val="C00000"/>
                </a:solidFill>
              </a:rPr>
              <a:t>Dharmasthala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Manjunatheshwara</a:t>
            </a:r>
            <a:r>
              <a:rPr lang="en-US" sz="2000" b="1" dirty="0">
                <a:solidFill>
                  <a:srgbClr val="C00000"/>
                </a:solidFill>
              </a:rPr>
              <a:t> Institute of Technology (SDMIT) - </a:t>
            </a:r>
            <a:r>
              <a:rPr lang="en-US" sz="2000" b="1" dirty="0" err="1">
                <a:solidFill>
                  <a:srgbClr val="C00000"/>
                </a:solidFill>
              </a:rPr>
              <a:t>Ujire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526F2-414B-487F-93F5-822B3F466E10}" type="datetime1">
              <a:rPr lang="en-US" smtClean="0"/>
              <a:t>5/8/2019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162D-99F7-4C72-AD84-6E1ACAD29C8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03480" y="249537"/>
            <a:ext cx="6752492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46" b="1" dirty="0"/>
              <a:t>Visvesvaraya Technological University - Belagavi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07726" y="4828204"/>
            <a:ext cx="9144000" cy="1558021"/>
          </a:xfrm>
          <a:prstGeom prst="rect">
            <a:avLst/>
          </a:prstGeom>
        </p:spPr>
        <p:txBody>
          <a:bodyPr>
            <a:noAutofit/>
          </a:bodyPr>
          <a:lstStyle>
            <a:lvl1pPr marL="303364" indent="-303364" algn="l" defTabSz="808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88" indent="-252803" algn="l" defTabSz="808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1212" indent="-202242" algn="l" defTabSz="808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5697" indent="-202242" algn="l" defTabSz="808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0182" indent="-202242" algn="l" defTabSz="808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4667" indent="-202242" algn="l" defTabSz="808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9151" indent="-202242" algn="l" defTabSz="808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3636" indent="-202242" algn="l" defTabSz="808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8121" indent="-202242" algn="l" defTabSz="808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IN" sz="1662" b="1" dirty="0">
                <a:latin typeface="+mj-lt"/>
                <a:cs typeface="Times New Roman" pitchFamily="18" charset="0"/>
              </a:rPr>
              <a:t> Under the guidance of</a:t>
            </a:r>
          </a:p>
          <a:p>
            <a:pPr algn="ctr">
              <a:buFont typeface="Arial" pitchFamily="34" charset="0"/>
              <a:buNone/>
            </a:pPr>
            <a:r>
              <a:rPr lang="en-IN" sz="1800" b="1" dirty="0" err="1">
                <a:latin typeface="Futura CondensedLight" panose="020B0506000000000000" pitchFamily="34" charset="0"/>
                <a:cs typeface="Times New Roman" pitchFamily="18" charset="0"/>
              </a:rPr>
              <a:t>Mr.</a:t>
            </a:r>
            <a:r>
              <a:rPr lang="en-IN" sz="1800" b="1" dirty="0">
                <a:latin typeface="Futura CondensedLight" panose="020B0506000000000000" pitchFamily="34" charset="0"/>
                <a:cs typeface="Times New Roman" pitchFamily="18" charset="0"/>
              </a:rPr>
              <a:t> VISHWANATHA  BHAT</a:t>
            </a:r>
          </a:p>
          <a:p>
            <a:pPr>
              <a:buFont typeface="Arial" pitchFamily="34" charset="0"/>
              <a:buNone/>
            </a:pPr>
            <a:r>
              <a:rPr lang="en-IN" sz="1662" b="1" dirty="0">
                <a:latin typeface="+mj-lt"/>
                <a:cs typeface="Times New Roman" pitchFamily="18" charset="0"/>
              </a:rPr>
              <a:t>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67173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132" y="234951"/>
            <a:ext cx="8229600" cy="394033"/>
          </a:xfrm>
        </p:spPr>
        <p:txBody>
          <a:bodyPr>
            <a:noAutofit/>
          </a:bodyPr>
          <a:lstStyle/>
          <a:p>
            <a:r>
              <a:rPr lang="en-US" sz="3200" b="1" dirty="0"/>
              <a:t>RESULTS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565980"/>
            <a:ext cx="8507288" cy="43204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Peak Flood Analysis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E572-A728-4AC9-941B-92CA04D44777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33031"/>
              </p:ext>
            </p:extLst>
          </p:nvPr>
        </p:nvGraphicFramePr>
        <p:xfrm>
          <a:off x="1847528" y="1124744"/>
          <a:ext cx="2232248" cy="46249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18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Years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Seasonal Sum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103039.484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94202.368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70180.231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86327.086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98838.756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135199.097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151882.668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160412.28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2008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165873.349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132960.797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120686.028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130664.112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99947.817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121038.65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58417.964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1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64703.438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6352636"/>
              </p:ext>
            </p:extLst>
          </p:nvPr>
        </p:nvGraphicFramePr>
        <p:xfrm>
          <a:off x="4061138" y="1412776"/>
          <a:ext cx="6355342" cy="4009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DDBFBF-635E-42C8-9D78-9799A23FD8CB}"/>
              </a:ext>
            </a:extLst>
          </p:cNvPr>
          <p:cNvSpPr txBox="1"/>
          <p:nvPr/>
        </p:nvSpPr>
        <p:spPr>
          <a:xfrm rot="16200000">
            <a:off x="870774" y="144945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Data: WRIS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384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E572-A728-4AC9-941B-92CA04D44777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713514"/>
              </p:ext>
            </p:extLst>
          </p:nvPr>
        </p:nvGraphicFramePr>
        <p:xfrm>
          <a:off x="2124462" y="0"/>
          <a:ext cx="8086339" cy="3356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793631"/>
              </p:ext>
            </p:extLst>
          </p:nvPr>
        </p:nvGraphicFramePr>
        <p:xfrm>
          <a:off x="2279576" y="3386501"/>
          <a:ext cx="7416824" cy="3334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DF6071B-5855-4127-9BEA-D61EFCD09C2A}"/>
              </a:ext>
            </a:extLst>
          </p:cNvPr>
          <p:cNvCxnSpPr/>
          <p:nvPr/>
        </p:nvCxnSpPr>
        <p:spPr>
          <a:xfrm>
            <a:off x="8904312" y="4077072"/>
            <a:ext cx="0" cy="1944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72CFE8-3D44-4627-99B6-CA28D38AD5DB}"/>
              </a:ext>
            </a:extLst>
          </p:cNvPr>
          <p:cNvCxnSpPr>
            <a:cxnSpLocks/>
          </p:cNvCxnSpPr>
          <p:nvPr/>
        </p:nvCxnSpPr>
        <p:spPr>
          <a:xfrm>
            <a:off x="3071664" y="4077072"/>
            <a:ext cx="58326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5A98AFB-1B05-4ECF-9EE2-CA59C7D0421C}"/>
              </a:ext>
            </a:extLst>
          </p:cNvPr>
          <p:cNvSpPr/>
          <p:nvPr/>
        </p:nvSpPr>
        <p:spPr>
          <a:xfrm>
            <a:off x="5519936" y="476672"/>
            <a:ext cx="576064" cy="2520280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5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16633"/>
            <a:ext cx="4104456" cy="6728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 They say beyond simulation….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E572-A728-4AC9-941B-92CA04D44777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4704"/>
            <a:ext cx="4392488" cy="537820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0682334"/>
              </p:ext>
            </p:extLst>
          </p:nvPr>
        </p:nvGraphicFramePr>
        <p:xfrm>
          <a:off x="1631505" y="620688"/>
          <a:ext cx="4564459" cy="266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003664"/>
              </p:ext>
            </p:extLst>
          </p:nvPr>
        </p:nvGraphicFramePr>
        <p:xfrm>
          <a:off x="1703512" y="3501009"/>
          <a:ext cx="4320480" cy="2567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3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STUDY</a:t>
                      </a:r>
                      <a:r>
                        <a:rPr lang="en-US" sz="1400" baseline="0" dirty="0"/>
                        <a:t> REGION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SPATIAL</a:t>
                      </a:r>
                      <a:r>
                        <a:rPr lang="en-US" sz="1400" baseline="0" dirty="0"/>
                        <a:t> EXTENT (km</a:t>
                      </a:r>
                      <a:r>
                        <a:rPr lang="en-US" sz="1400" baseline="30000" dirty="0"/>
                        <a:t>2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DEPTH</a:t>
                      </a:r>
                    </a:p>
                    <a:p>
                      <a:pPr algn="ctr"/>
                      <a:r>
                        <a:rPr lang="en-US" sz="1400" dirty="0"/>
                        <a:t>(m)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Dharmasthala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Belthangady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Kempuhole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655.34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Kukke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Subramanya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7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Uppinangady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522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9E41-B217-4B20-ADF8-5196317A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58D3A-81DC-4BF6-9A92-96BA1E35D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Flood analyzed for this study pertains the return period of 1 in 185 years;</a:t>
            </a:r>
          </a:p>
          <a:p>
            <a:r>
              <a:rPr lang="en-US" dirty="0"/>
              <a:t>The landmass under inundation for the up-land and low-land areas of </a:t>
            </a:r>
            <a:r>
              <a:rPr lang="en-US" dirty="0" err="1"/>
              <a:t>Nethravathi</a:t>
            </a:r>
            <a:r>
              <a:rPr lang="en-US" dirty="0"/>
              <a:t> Basin varies with elevation;</a:t>
            </a:r>
          </a:p>
          <a:p>
            <a:r>
              <a:rPr lang="en-US" dirty="0"/>
              <a:t>The low and mid altitude regions of the catchment are more prone to inundation such as  the one observed at the locations of </a:t>
            </a:r>
            <a:r>
              <a:rPr lang="en-US" dirty="0" err="1">
                <a:solidFill>
                  <a:schemeClr val="tx2"/>
                </a:solidFill>
              </a:rPr>
              <a:t>Kukke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Subrahmanya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/>
                </a:solidFill>
              </a:rPr>
              <a:t>confluence of </a:t>
            </a:r>
            <a:r>
              <a:rPr lang="en-US" dirty="0" err="1">
                <a:solidFill>
                  <a:schemeClr val="tx2"/>
                </a:solidFill>
              </a:rPr>
              <a:t>Uppinangady</a:t>
            </a:r>
            <a:r>
              <a:rPr lang="en-US" dirty="0"/>
              <a:t>;</a:t>
            </a:r>
          </a:p>
          <a:p>
            <a:r>
              <a:rPr lang="en-US" dirty="0"/>
              <a:t>Areal spread of flood is more in low lands compared with the uplands; </a:t>
            </a:r>
          </a:p>
          <a:p>
            <a:r>
              <a:rPr lang="en-US" dirty="0"/>
              <a:t>Upland stretches of river valleys are more steep and hence, offer high depth within the valley for flood flow.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AAAC8-0543-486B-8447-E24A434A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E572-A728-4AC9-941B-92CA04D44777}" type="datetime1">
              <a:rPr lang="en-US" smtClean="0"/>
              <a:t>5/8/2019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2EF4D-4F9C-4F4B-BFFA-C9CC0D60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1853-68EF-44F1-983E-F8344F60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Summarise…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37290-CFEE-4E6A-9BC7-BAA3B677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E572-A728-4AC9-941B-92CA04D44777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EF687-DD17-4971-AED8-725F52A5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D6596-1E5B-4FA2-B6DF-1C6D2E1D7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2" t="18803" r="12995" b="26054"/>
          <a:stretch/>
        </p:blipFill>
        <p:spPr>
          <a:xfrm>
            <a:off x="9029202" y="1157686"/>
            <a:ext cx="2697040" cy="259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6EFC36-21E0-441E-99DD-F22C2172C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64" y="4386653"/>
            <a:ext cx="1107866" cy="1098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7BB4ED-872E-4C08-A991-2FAB512C75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8" t="27189" r="18165" b="28823"/>
          <a:stretch/>
        </p:blipFill>
        <p:spPr>
          <a:xfrm>
            <a:off x="2886794" y="2272233"/>
            <a:ext cx="921809" cy="379569"/>
          </a:xfrm>
          <a:prstGeom prst="rect">
            <a:avLst/>
          </a:prstGeom>
        </p:spPr>
      </p:pic>
      <p:pic>
        <p:nvPicPr>
          <p:cNvPr id="10" name="Picture 9" descr="A close up of a tree&#10;&#10;Description automatically generated">
            <a:extLst>
              <a:ext uri="{FF2B5EF4-FFF2-40B4-BE49-F238E27FC236}">
                <a16:creationId xmlns:a16="http://schemas.microsoft.com/office/drawing/2014/main" id="{09A393B2-6EED-4782-83B0-6C46AE7533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t="9050" r="9173" b="37400"/>
          <a:stretch/>
        </p:blipFill>
        <p:spPr>
          <a:xfrm>
            <a:off x="465758" y="1575610"/>
            <a:ext cx="1911682" cy="1772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63FBFE-EB26-4E28-999B-7955F8B58A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569853"/>
            <a:ext cx="1822378" cy="1772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D7565F-EBAF-4019-8A12-BB58A77EC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55" y="1682373"/>
            <a:ext cx="2354086" cy="1700858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03D2B70-80B8-4E4B-B9B5-9DB20CA679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3861095"/>
              </p:ext>
            </p:extLst>
          </p:nvPr>
        </p:nvGraphicFramePr>
        <p:xfrm>
          <a:off x="3617264" y="4386653"/>
          <a:ext cx="3467482" cy="1417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DD29844-562B-4F81-BDD6-F7E1092734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556" y="4059855"/>
            <a:ext cx="1750888" cy="21438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CEAE10-FB8C-4780-92A3-24EBEAEBC546}"/>
              </a:ext>
            </a:extLst>
          </p:cNvPr>
          <p:cNvCxnSpPr>
            <a:cxnSpLocks/>
          </p:cNvCxnSpPr>
          <p:nvPr/>
        </p:nvCxnSpPr>
        <p:spPr>
          <a:xfrm>
            <a:off x="2435030" y="2492896"/>
            <a:ext cx="319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6B54E-2620-4151-BE63-070FE36F8D55}"/>
              </a:ext>
            </a:extLst>
          </p:cNvPr>
          <p:cNvCxnSpPr>
            <a:cxnSpLocks/>
          </p:cNvCxnSpPr>
          <p:nvPr/>
        </p:nvCxnSpPr>
        <p:spPr>
          <a:xfrm>
            <a:off x="4120630" y="2481489"/>
            <a:ext cx="319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444A53-E9B3-4103-99B2-BF3174039907}"/>
              </a:ext>
            </a:extLst>
          </p:cNvPr>
          <p:cNvCxnSpPr>
            <a:cxnSpLocks/>
          </p:cNvCxnSpPr>
          <p:nvPr/>
        </p:nvCxnSpPr>
        <p:spPr>
          <a:xfrm>
            <a:off x="6309062" y="2481489"/>
            <a:ext cx="319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AD5EFD-6CF9-411D-9A85-1CCB457EDC0E}"/>
              </a:ext>
            </a:extLst>
          </p:cNvPr>
          <p:cNvCxnSpPr>
            <a:cxnSpLocks/>
          </p:cNvCxnSpPr>
          <p:nvPr/>
        </p:nvCxnSpPr>
        <p:spPr>
          <a:xfrm flipV="1">
            <a:off x="2928551" y="4941168"/>
            <a:ext cx="277429" cy="13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2CE7BA-CE95-4FB8-A37B-23DB77D27F10}"/>
              </a:ext>
            </a:extLst>
          </p:cNvPr>
          <p:cNvCxnSpPr>
            <a:cxnSpLocks/>
          </p:cNvCxnSpPr>
          <p:nvPr/>
        </p:nvCxnSpPr>
        <p:spPr>
          <a:xfrm>
            <a:off x="7680176" y="5085184"/>
            <a:ext cx="319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2B326A-91B0-45A2-957C-9C2231170A40}"/>
              </a:ext>
            </a:extLst>
          </p:cNvPr>
          <p:cNvCxnSpPr>
            <a:cxnSpLocks/>
          </p:cNvCxnSpPr>
          <p:nvPr/>
        </p:nvCxnSpPr>
        <p:spPr>
          <a:xfrm>
            <a:off x="8737600" y="2492896"/>
            <a:ext cx="319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66E0B5-074F-4369-83D0-31841BDCF10B}"/>
              </a:ext>
            </a:extLst>
          </p:cNvPr>
          <p:cNvSpPr txBox="1"/>
          <p:nvPr/>
        </p:nvSpPr>
        <p:spPr>
          <a:xfrm>
            <a:off x="4312735" y="3387417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GIS Interface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6BD042-1E10-43E4-86CC-000C6D85D696}"/>
              </a:ext>
            </a:extLst>
          </p:cNvPr>
          <p:cNvSpPr txBox="1"/>
          <p:nvPr/>
        </p:nvSpPr>
        <p:spPr>
          <a:xfrm>
            <a:off x="4312735" y="586439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HecRAS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9440CB-176A-4EF2-9F5B-1A95CB46CCB0}"/>
              </a:ext>
            </a:extLst>
          </p:cNvPr>
          <p:cNvCxnSpPr/>
          <p:nvPr/>
        </p:nvCxnSpPr>
        <p:spPr>
          <a:xfrm>
            <a:off x="3347698" y="4059855"/>
            <a:ext cx="50525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34042C-7A80-4DE7-A4DD-AC524A56D479}"/>
              </a:ext>
            </a:extLst>
          </p:cNvPr>
          <p:cNvCxnSpPr>
            <a:cxnSpLocks/>
          </p:cNvCxnSpPr>
          <p:nvPr/>
        </p:nvCxnSpPr>
        <p:spPr>
          <a:xfrm flipV="1">
            <a:off x="458618" y="4845443"/>
            <a:ext cx="277429" cy="13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853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192E-352B-47A2-895E-648DE3399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07F0-1CE6-46A5-9544-21B1F7F6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E572-A728-4AC9-941B-92CA04D44777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43BF4-8125-4E97-8A96-C9C6F4720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31858" y="1484784"/>
            <a:ext cx="10344798" cy="440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0"/>
              </a:spcBef>
            </a:pPr>
            <a:r>
              <a:rPr lang="en-US" sz="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  <a:tabLst>
                <a:tab pos="274320" algn="l"/>
              </a:tabLst>
            </a:pPr>
            <a:r>
              <a:rPr lang="en-US" dirty="0">
                <a:latin typeface="+mj-lt"/>
                <a:ea typeface="SimSun" panose="02010600030101010101" pitchFamily="2" charset="-122"/>
              </a:rPr>
              <a:t>National Disaster Management Authority Government of India,2008, “National Disaster Management Guidelines”, 1-10</a:t>
            </a:r>
            <a:endParaRPr lang="en-US" sz="1050" dirty="0">
              <a:latin typeface="+mj-lt"/>
              <a:ea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  <a:tabLst>
                <a:tab pos="274320" algn="l"/>
              </a:tabLst>
            </a:pPr>
            <a:r>
              <a:rPr lang="en-US" dirty="0">
                <a:latin typeface="+mj-lt"/>
                <a:ea typeface="SimSun" panose="02010600030101010101" pitchFamily="2" charset="-122"/>
              </a:rPr>
              <a:t>R.K. </a:t>
            </a:r>
            <a:r>
              <a:rPr lang="en-US" dirty="0" err="1">
                <a:latin typeface="+mj-lt"/>
                <a:ea typeface="SimSun" panose="02010600030101010101" pitchFamily="2" charset="-122"/>
              </a:rPr>
              <a:t>Bhansal</a:t>
            </a:r>
            <a:r>
              <a:rPr lang="en-US" dirty="0">
                <a:latin typeface="+mj-lt"/>
                <a:ea typeface="SimSun" panose="02010600030101010101" pitchFamily="2" charset="-122"/>
              </a:rPr>
              <a:t>, 2002, “ Fluid mechanics and hydraulic machines”, 204-250;</a:t>
            </a:r>
            <a:endParaRPr lang="en-US" sz="1050" dirty="0">
              <a:latin typeface="+mj-lt"/>
              <a:ea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  <a:tabLst>
                <a:tab pos="274320" algn="l"/>
              </a:tabLst>
            </a:pPr>
            <a:r>
              <a:rPr lang="en-US" dirty="0" err="1">
                <a:latin typeface="+mj-lt"/>
                <a:ea typeface="SimSun" panose="02010600030101010101" pitchFamily="2" charset="-122"/>
              </a:rPr>
              <a:t>Goodell</a:t>
            </a:r>
            <a:r>
              <a:rPr lang="en-US" dirty="0">
                <a:latin typeface="+mj-lt"/>
                <a:ea typeface="SimSun" panose="02010600030101010101" pitchFamily="2" charset="-122"/>
              </a:rPr>
              <a:t>; Warren, 2006  </a:t>
            </a:r>
            <a:r>
              <a:rPr lang="en-US" dirty="0" err="1">
                <a:latin typeface="+mj-lt"/>
                <a:ea typeface="SimSun" panose="02010600030101010101" pitchFamily="2" charset="-122"/>
              </a:rPr>
              <a:t>Obras</a:t>
            </a:r>
            <a:r>
              <a:rPr lang="en-US" dirty="0">
                <a:latin typeface="+mj-lt"/>
                <a:ea typeface="SimSun" panose="02010600030101010101" pitchFamily="2" charset="-122"/>
              </a:rPr>
              <a:t> Y </a:t>
            </a:r>
            <a:r>
              <a:rPr lang="en-US" dirty="0" err="1">
                <a:latin typeface="+mj-lt"/>
                <a:ea typeface="SimSun" panose="02010600030101010101" pitchFamily="2" charset="-122"/>
              </a:rPr>
              <a:t>Proyectos</a:t>
            </a:r>
            <a:r>
              <a:rPr lang="en-US" dirty="0">
                <a:latin typeface="+mj-lt"/>
                <a:ea typeface="SimSun" panose="02010600030101010101" pitchFamily="2" charset="-122"/>
              </a:rPr>
              <a:t> : “Flood inundation mapping using HEC-RAS”., 39, 2198–2208;</a:t>
            </a:r>
            <a:endParaRPr lang="en-US" sz="1050" dirty="0">
              <a:latin typeface="+mj-lt"/>
              <a:ea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  <a:tabLst>
                <a:tab pos="274320" algn="l"/>
              </a:tabLst>
            </a:pPr>
            <a:r>
              <a:rPr lang="en-US" dirty="0">
                <a:latin typeface="+mj-lt"/>
                <a:ea typeface="SimSun" panose="02010600030101010101" pitchFamily="2" charset="-122"/>
              </a:rPr>
              <a:t>H.de </a:t>
            </a:r>
            <a:r>
              <a:rPr lang="en-US" dirty="0" err="1">
                <a:latin typeface="+mj-lt"/>
                <a:ea typeface="SimSun" panose="02010600030101010101" pitchFamily="2" charset="-122"/>
              </a:rPr>
              <a:t>Moel</a:t>
            </a:r>
            <a:r>
              <a:rPr lang="en-US" dirty="0">
                <a:latin typeface="+mj-lt"/>
                <a:ea typeface="SimSun" panose="02010600030101010101" pitchFamily="2" charset="-122"/>
              </a:rPr>
              <a:t>, </a:t>
            </a:r>
            <a:r>
              <a:rPr lang="en-US" dirty="0" err="1">
                <a:latin typeface="+mj-lt"/>
                <a:ea typeface="SimSun" panose="02010600030101010101" pitchFamily="2" charset="-122"/>
              </a:rPr>
              <a:t>J.Van</a:t>
            </a:r>
            <a:r>
              <a:rPr lang="en-US" dirty="0">
                <a:latin typeface="+mj-lt"/>
                <a:ea typeface="SimSun" panose="02010600030101010101" pitchFamily="2" charset="-122"/>
              </a:rPr>
              <a:t> Alphen, </a:t>
            </a:r>
            <a:r>
              <a:rPr lang="en-US" dirty="0" err="1">
                <a:latin typeface="+mj-lt"/>
                <a:ea typeface="SimSun" panose="02010600030101010101" pitchFamily="2" charset="-122"/>
              </a:rPr>
              <a:t>J.C.J.H.Aerts</a:t>
            </a:r>
            <a:r>
              <a:rPr lang="en-US" dirty="0">
                <a:latin typeface="+mj-lt"/>
                <a:ea typeface="SimSun" panose="02010600030101010101" pitchFamily="2" charset="-122"/>
              </a:rPr>
              <a:t>, 2009 Natural Hazards and Earth System Science  “Flood  mapping Europe- methods, availability, and use”, 11.3.4, p. 109.;</a:t>
            </a:r>
            <a:endParaRPr lang="en-US" sz="1050" dirty="0">
              <a:latin typeface="+mj-lt"/>
              <a:ea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  <a:tabLst>
                <a:tab pos="274320" algn="l"/>
              </a:tabLst>
            </a:pPr>
            <a:r>
              <a:rPr lang="en-US" dirty="0">
                <a:solidFill>
                  <a:srgbClr val="02069A"/>
                </a:solidFill>
                <a:latin typeface="+mj-lt"/>
                <a:ea typeface="SimSun" panose="02010600030101010101" pitchFamily="2" charset="-122"/>
              </a:rPr>
              <a:t>https://timesofindia.indiatimes.com/city/bengaluru/heavy-rain-continues-to-lash-karnataka-district/articleshow/65452352.cms;</a:t>
            </a:r>
            <a:endParaRPr lang="en-US" sz="1050" dirty="0">
              <a:latin typeface="+mj-lt"/>
              <a:ea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  <a:tabLst>
                <a:tab pos="274320" algn="l"/>
              </a:tabLst>
            </a:pPr>
            <a:r>
              <a:rPr lang="en-AU" dirty="0">
                <a:solidFill>
                  <a:srgbClr val="02069A"/>
                </a:solidFill>
                <a:latin typeface="+mj-lt"/>
                <a:ea typeface="SimSun" panose="02010600030101010101" pitchFamily="2" charset="-122"/>
              </a:rPr>
              <a:t>https://economictimes.indiatimes.com/news/politics-and-nation/karnataka-floods-heavy-rains-wreak-havoc-in-5-districts/videoshow/65444251;</a:t>
            </a:r>
            <a:endParaRPr lang="en-US" sz="1050" dirty="0">
              <a:latin typeface="+mj-lt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820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859B20-A5AD-4779-8F83-C8B2D4764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7" t="19713" r="31888" b="21370"/>
          <a:stretch/>
        </p:blipFill>
        <p:spPr bwMode="auto">
          <a:xfrm>
            <a:off x="218589" y="2475707"/>
            <a:ext cx="3363614" cy="303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69" y="1458368"/>
            <a:ext cx="3547853" cy="42987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755442"/>
            <a:ext cx="9144000" cy="402399"/>
          </a:xfrm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rgbClr val="000099"/>
                </a:solidFill>
                <a:cs typeface="Times New Roman" pitchFamily="18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67" y="5924143"/>
            <a:ext cx="11800733" cy="7802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4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of flood plain analysis and risk assessment</a:t>
            </a:r>
            <a:endParaRPr lang="en-IN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08" y="1501562"/>
            <a:ext cx="5001061" cy="1927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748" y="3686170"/>
            <a:ext cx="4875721" cy="2065598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A05C-2121-42D0-9C07-6C2C46D54E40}" type="datetime1">
              <a:rPr lang="en-US" smtClean="0"/>
              <a:t>5/8/2019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111796" y="6492876"/>
            <a:ext cx="2133600" cy="365125"/>
          </a:xfrm>
        </p:spPr>
        <p:txBody>
          <a:bodyPr/>
          <a:lstStyle/>
          <a:p>
            <a:fld id="{BF35AE3E-4FB6-422F-8F7D-118B88A88F0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476ED-11FC-4249-8885-88861F6DC9A7}"/>
              </a:ext>
            </a:extLst>
          </p:cNvPr>
          <p:cNvSpPr txBox="1"/>
          <p:nvPr/>
        </p:nvSpPr>
        <p:spPr>
          <a:xfrm>
            <a:off x="1415480" y="208456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2"/>
                </a:solidFill>
                <a:latin typeface="Futura CondensedLight" panose="020B0506000000000000" pitchFamily="34" charset="0"/>
              </a:rPr>
              <a:t>Deluge</a:t>
            </a:r>
            <a:endParaRPr lang="en-US" sz="2800" b="1" dirty="0">
              <a:solidFill>
                <a:schemeClr val="tx2"/>
              </a:solidFill>
              <a:latin typeface="Futura CondensedLight" panose="020B0506000000000000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766415"/>
            <a:ext cx="7214592" cy="6229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latin typeface="+mj-lt"/>
                <a:cs typeface="Times New Roman" pitchFamily="18" charset="0"/>
              </a:rPr>
              <a:t>TERMINOLOGIES</a:t>
            </a:r>
          </a:p>
          <a:p>
            <a:r>
              <a:rPr lang="en-IN" sz="2400" b="1" dirty="0">
                <a:latin typeface="+mj-lt"/>
                <a:cs typeface="Times New Roman" pitchFamily="18" charset="0"/>
              </a:rPr>
              <a:t>Flood</a:t>
            </a:r>
            <a:r>
              <a:rPr lang="en-IN" sz="2400" dirty="0">
                <a:latin typeface="+mj-lt"/>
                <a:cs typeface="Times New Roman" pitchFamily="18" charset="0"/>
              </a:rPr>
              <a:t>- Occurs when river water inundates the land that is normally dry.</a:t>
            </a:r>
          </a:p>
          <a:p>
            <a:r>
              <a:rPr lang="en-IN" sz="2400" b="1" dirty="0">
                <a:latin typeface="+mj-lt"/>
                <a:cs typeface="Times New Roman" pitchFamily="18" charset="0"/>
              </a:rPr>
              <a:t>Flood plain</a:t>
            </a:r>
            <a:r>
              <a:rPr lang="en-IN" sz="2400" dirty="0">
                <a:latin typeface="+mj-lt"/>
                <a:cs typeface="Times New Roman" pitchFamily="18" charset="0"/>
              </a:rPr>
              <a:t>- Flat land  beside the river that regularly become flooded.</a:t>
            </a:r>
          </a:p>
          <a:p>
            <a:r>
              <a:rPr lang="en-IN" sz="2400" b="1" dirty="0">
                <a:latin typeface="+mj-lt"/>
                <a:cs typeface="Times New Roman" pitchFamily="18" charset="0"/>
              </a:rPr>
              <a:t>Flood plain analysis</a:t>
            </a:r>
            <a:r>
              <a:rPr lang="en-IN" sz="2400" dirty="0">
                <a:latin typeface="+mj-lt"/>
                <a:cs typeface="Times New Roman" pitchFamily="18" charset="0"/>
              </a:rPr>
              <a:t>- The delineation of Flood prone areas.</a:t>
            </a:r>
          </a:p>
          <a:p>
            <a:r>
              <a:rPr lang="en-IN" sz="2400" b="1" dirty="0">
                <a:latin typeface="+mj-lt"/>
                <a:cs typeface="Times New Roman" pitchFamily="18" charset="0"/>
              </a:rPr>
              <a:t>Flood inundation map</a:t>
            </a:r>
            <a:r>
              <a:rPr lang="en-IN" sz="2400" dirty="0">
                <a:latin typeface="+mj-lt"/>
                <a:cs typeface="Times New Roman" pitchFamily="18" charset="0"/>
              </a:rPr>
              <a:t>- Map that shows where flooding may occur in a particular stream.</a:t>
            </a:r>
          </a:p>
          <a:p>
            <a:pPr>
              <a:buNone/>
            </a:pPr>
            <a:endParaRPr lang="en-IN" sz="1500" dirty="0">
              <a:latin typeface="+mj-lt"/>
              <a:cs typeface="Times New Roman" pitchFamily="18" charset="0"/>
            </a:endParaRPr>
          </a:p>
          <a:p>
            <a:pPr>
              <a:buNone/>
            </a:pPr>
            <a:r>
              <a:rPr lang="en-IN" sz="2400" b="1" dirty="0">
                <a:latin typeface="+mj-lt"/>
                <a:cs typeface="Times New Roman" pitchFamily="18" charset="0"/>
              </a:rPr>
              <a:t>Available options</a:t>
            </a:r>
            <a:endParaRPr lang="en-IN" sz="2400" dirty="0">
              <a:latin typeface="+mj-lt"/>
              <a:cs typeface="Times New Roman" pitchFamily="18" charset="0"/>
            </a:endParaRPr>
          </a:p>
          <a:p>
            <a:r>
              <a:rPr lang="en-IN" sz="2400" dirty="0">
                <a:latin typeface="+mj-lt"/>
                <a:cs typeface="Times New Roman" pitchFamily="18" charset="0"/>
              </a:rPr>
              <a:t>Detailed survey</a:t>
            </a:r>
          </a:p>
          <a:p>
            <a:r>
              <a:rPr lang="en-IN" sz="2400" dirty="0">
                <a:latin typeface="+mj-lt"/>
                <a:cs typeface="Times New Roman" pitchFamily="18" charset="0"/>
              </a:rPr>
              <a:t>Remotely sensed approach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740" y="295840"/>
            <a:ext cx="8229600" cy="412524"/>
          </a:xfrm>
        </p:spPr>
        <p:txBody>
          <a:bodyPr>
            <a:noAutofit/>
          </a:bodyPr>
          <a:lstStyle/>
          <a:p>
            <a:r>
              <a:rPr lang="en-US" sz="3600" b="1" dirty="0">
                <a:cs typeface="Times New Roman" pitchFamily="18" charset="0"/>
              </a:rPr>
              <a:t>Runoff to Flood</a:t>
            </a:r>
          </a:p>
        </p:txBody>
      </p:sp>
      <p:pic>
        <p:nvPicPr>
          <p:cNvPr id="13314" name="Picture 2" descr="Image result for surveying of ri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3738" y="4407898"/>
            <a:ext cx="2355661" cy="19194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913" y="4039821"/>
            <a:ext cx="1800200" cy="233066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7C556-5CE2-476B-A276-106CCAB93FCD}" type="datetime1">
              <a:rPr lang="en-US" smtClean="0"/>
              <a:t>5/8/2019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1" y="785065"/>
            <a:ext cx="3134957" cy="28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4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480" y="908720"/>
            <a:ext cx="9144000" cy="857256"/>
          </a:xfrm>
        </p:spPr>
        <p:txBody>
          <a:bodyPr>
            <a:normAutofit/>
          </a:bodyPr>
          <a:lstStyle/>
          <a:p>
            <a:pPr lvl="0"/>
            <a:r>
              <a:rPr lang="en-GB" sz="3200" b="1" dirty="0">
                <a:cs typeface="Times New Roman" pitchFamily="18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481" y="2276871"/>
            <a:ext cx="9578079" cy="265371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400" dirty="0">
                <a:latin typeface="+mj-lt"/>
                <a:cs typeface="Times New Roman" pitchFamily="18" charset="0"/>
              </a:rPr>
              <a:t>The main objectives of this study are: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+mj-lt"/>
                <a:cs typeface="Times New Roman" pitchFamily="18" charset="0"/>
              </a:rPr>
              <a:t>To estimate the probable spatial extent of the flood in prescribed region;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+mj-lt"/>
                <a:cs typeface="Times New Roman" pitchFamily="18" charset="0"/>
              </a:rPr>
              <a:t>To perform frequency analysis for Nethravathi basin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+mj-lt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+mj-lt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None/>
            </a:pPr>
            <a:endParaRPr 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835BD-1E16-48C9-B0CD-B13DE148778D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23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0433" y="626019"/>
            <a:ext cx="9144000" cy="360040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cs typeface="Times New Roman" pitchFamily="18" charset="0"/>
              </a:rPr>
              <a:t>STUDY AREA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42" y="1500281"/>
            <a:ext cx="5103517" cy="3050174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89E-913B-43F9-9913-582BEE07A3F9}" type="datetime1">
              <a:rPr lang="en-US" smtClean="0"/>
              <a:t>5/8/2019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2" t="18803" r="12995" b="26054"/>
          <a:stretch/>
        </p:blipFill>
        <p:spPr>
          <a:xfrm>
            <a:off x="6779568" y="806039"/>
            <a:ext cx="3888432" cy="37444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66819" y="4595406"/>
            <a:ext cx="2338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DHARMASTHALA</a:t>
            </a:r>
          </a:p>
          <a:p>
            <a:r>
              <a:rPr lang="en-US" sz="1600" b="1" dirty="0"/>
              <a:t>BELTHANGADY</a:t>
            </a:r>
          </a:p>
          <a:p>
            <a:r>
              <a:rPr lang="en-US" sz="1600" b="1" dirty="0"/>
              <a:t>UPPINANGADY</a:t>
            </a:r>
          </a:p>
          <a:p>
            <a:r>
              <a:rPr lang="en-US" sz="1600" b="1" dirty="0"/>
              <a:t>KUKKE SUBRAMANYA</a:t>
            </a:r>
          </a:p>
          <a:p>
            <a:r>
              <a:rPr lang="en-US" sz="1600" b="1" dirty="0"/>
              <a:t>KEMPUHOLE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888093" y="4697734"/>
            <a:ext cx="170618" cy="144016"/>
          </a:xfrm>
          <a:prstGeom prst="roundRect">
            <a:avLst/>
          </a:prstGeom>
          <a:solidFill>
            <a:srgbClr val="203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888093" y="4931651"/>
            <a:ext cx="170618" cy="144016"/>
          </a:xfrm>
          <a:prstGeom prst="roundRect">
            <a:avLst/>
          </a:prstGeom>
          <a:solidFill>
            <a:srgbClr val="D948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888093" y="5172224"/>
            <a:ext cx="170618" cy="144016"/>
          </a:xfrm>
          <a:prstGeom prst="roundRect">
            <a:avLst/>
          </a:prstGeom>
          <a:solidFill>
            <a:srgbClr val="BE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888093" y="5406141"/>
            <a:ext cx="170618" cy="144016"/>
          </a:xfrm>
          <a:prstGeom prst="roundRect">
            <a:avLst/>
          </a:prstGeom>
          <a:solidFill>
            <a:srgbClr val="F5D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888093" y="5658939"/>
            <a:ext cx="170618" cy="144016"/>
          </a:xfrm>
          <a:prstGeom prst="roundRect">
            <a:avLst/>
          </a:prstGeom>
          <a:solidFill>
            <a:srgbClr val="54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DD99E-D8DC-43A1-AE17-264BF2AE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3C56-1CA9-412F-9CBE-4FBBAA34245D}" type="datetime1">
              <a:rPr lang="en-US" smtClean="0"/>
              <a:t>5/8/2019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9C94E-6F1D-44AE-9463-0B39A5C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Image result for nethravathi snanaghatta dharmasthala">
            <a:extLst>
              <a:ext uri="{FF2B5EF4-FFF2-40B4-BE49-F238E27FC236}">
                <a16:creationId xmlns:a16="http://schemas.microsoft.com/office/drawing/2014/main" id="{814E1F76-C646-45C5-B363-7CB39F82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92" y="760471"/>
            <a:ext cx="3899109" cy="24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ppinangady river">
            <a:extLst>
              <a:ext uri="{FF2B5EF4-FFF2-40B4-BE49-F238E27FC236}">
                <a16:creationId xmlns:a16="http://schemas.microsoft.com/office/drawing/2014/main" id="{43AB3EE3-6B0E-4F87-BC0D-19477C2CD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102" y="753163"/>
            <a:ext cx="3287085" cy="21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3F1850D7-41BE-422A-B38D-F3534DD7A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96" y="3573017"/>
            <a:ext cx="3914505" cy="228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7F340D12-C1BB-47A0-A086-63D8B2FB3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56" y="3339062"/>
            <a:ext cx="3334688" cy="250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91BE37-C882-4C0F-8D25-4CE101472684}"/>
              </a:ext>
            </a:extLst>
          </p:cNvPr>
          <p:cNvSpPr/>
          <p:nvPr/>
        </p:nvSpPr>
        <p:spPr>
          <a:xfrm rot="16200000">
            <a:off x="8987837" y="4887296"/>
            <a:ext cx="17203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Curtesy: thehindu.com</a:t>
            </a:r>
            <a:endParaRPr 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EBABC1-9C5A-4B73-B701-60C9439D5103}"/>
              </a:ext>
            </a:extLst>
          </p:cNvPr>
          <p:cNvSpPr txBox="1"/>
          <p:nvPr/>
        </p:nvSpPr>
        <p:spPr>
          <a:xfrm>
            <a:off x="2524542" y="3137160"/>
            <a:ext cx="324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Snanaghatta- Dharmasthala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DE368-6E90-4931-A7AC-ABA9D1800E43}"/>
              </a:ext>
            </a:extLst>
          </p:cNvPr>
          <p:cNvSpPr txBox="1"/>
          <p:nvPr/>
        </p:nvSpPr>
        <p:spPr>
          <a:xfrm>
            <a:off x="7237560" y="285047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Uppinangady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278A7-975A-4FAE-BFD8-604CF07040D9}"/>
              </a:ext>
            </a:extLst>
          </p:cNvPr>
          <p:cNvSpPr txBox="1"/>
          <p:nvPr/>
        </p:nvSpPr>
        <p:spPr>
          <a:xfrm>
            <a:off x="3215680" y="585864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Subrahmanya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E9EBA6-E072-48CC-B72F-59C33C2B6F95}"/>
              </a:ext>
            </a:extLst>
          </p:cNvPr>
          <p:cNvSpPr txBox="1"/>
          <p:nvPr/>
        </p:nvSpPr>
        <p:spPr>
          <a:xfrm>
            <a:off x="7292022" y="5795628"/>
            <a:ext cx="211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Kempuhole</a:t>
            </a:r>
            <a:r>
              <a:rPr lang="en-GB" dirty="0"/>
              <a:t>, </a:t>
            </a:r>
            <a:r>
              <a:rPr lang="en-GB" dirty="0" err="1"/>
              <a:t>Gundya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314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E572-A728-4AC9-941B-92CA04D44777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9172233" y="1977094"/>
            <a:ext cx="1008112" cy="775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b="0" dirty="0">
                <a:cs typeface="Times New Roman" pitchFamily="18" charset="0"/>
              </a:rPr>
              <a:t>DATA</a:t>
            </a:r>
          </a:p>
          <a:p>
            <a:pPr algn="ctr"/>
            <a:r>
              <a:rPr lang="en-IN" sz="2400" b="0" dirty="0">
                <a:cs typeface="Times New Roman" pitchFamily="18" charset="0"/>
              </a:rPr>
              <a:t>INPUT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94" y="764704"/>
            <a:ext cx="2647907" cy="22264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46" y="764705"/>
            <a:ext cx="3283187" cy="2373599"/>
          </a:xfrm>
          <a:prstGeom prst="rect">
            <a:avLst/>
          </a:prstGeom>
        </p:spPr>
      </p:pic>
      <p:sp>
        <p:nvSpPr>
          <p:cNvPr id="16" name="Title 3"/>
          <p:cNvSpPr txBox="1">
            <a:spLocks/>
          </p:cNvSpPr>
          <p:nvPr/>
        </p:nvSpPr>
        <p:spPr>
          <a:xfrm>
            <a:off x="1833072" y="3196373"/>
            <a:ext cx="3528392" cy="3600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0" dirty="0">
                <a:cs typeface="Times New Roman" pitchFamily="18" charset="0"/>
              </a:rPr>
              <a:t>Digital Elevation Model    +</a:t>
            </a:r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5361465" y="3196373"/>
            <a:ext cx="3335495" cy="3600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0" dirty="0">
                <a:cs typeface="Times New Roman" pitchFamily="18" charset="0"/>
              </a:rPr>
              <a:t>Runoff Data</a:t>
            </a:r>
          </a:p>
        </p:txBody>
      </p:sp>
      <p:sp>
        <p:nvSpPr>
          <p:cNvPr id="18" name="Right Brace 17"/>
          <p:cNvSpPr/>
          <p:nvPr/>
        </p:nvSpPr>
        <p:spPr>
          <a:xfrm>
            <a:off x="8452153" y="1165444"/>
            <a:ext cx="576064" cy="223224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1271465" y="276405"/>
            <a:ext cx="2628299" cy="4363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dirty="0">
                <a:cs typeface="Times New Roman" pitchFamily="18" charset="0"/>
              </a:rPr>
              <a:t>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33" y="3937964"/>
            <a:ext cx="8048055" cy="23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9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5" y="-72394"/>
            <a:ext cx="8676456" cy="580926"/>
          </a:xfrm>
        </p:spPr>
        <p:txBody>
          <a:bodyPr>
            <a:normAutofit/>
          </a:bodyPr>
          <a:lstStyle/>
          <a:p>
            <a:r>
              <a:rPr lang="en-IN" sz="2800" b="1" dirty="0">
                <a:cs typeface="Times New Roman" pitchFamily="18" charset="0"/>
              </a:rPr>
              <a:t>DETAILED</a:t>
            </a:r>
            <a:r>
              <a:rPr lang="en-IN" sz="2800" dirty="0">
                <a:cs typeface="Times New Roman" pitchFamily="18" charset="0"/>
              </a:rPr>
              <a:t> </a:t>
            </a:r>
            <a:r>
              <a:rPr lang="en-IN" sz="2800" b="1" dirty="0">
                <a:cs typeface="Times New Roman" pitchFamily="18" charset="0"/>
              </a:rPr>
              <a:t>METHODOLOGY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75" y="3306433"/>
            <a:ext cx="1063731" cy="894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2992533"/>
            <a:ext cx="1553870" cy="1720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40" y="725552"/>
            <a:ext cx="2200486" cy="129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458" y="835141"/>
            <a:ext cx="1034330" cy="102603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360821" y="861029"/>
            <a:ext cx="7185393" cy="5703419"/>
            <a:chOff x="612673" y="893933"/>
            <a:chExt cx="7185393" cy="57034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73" y="893933"/>
              <a:ext cx="7185393" cy="5703419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>
              <a:stCxn id="13" idx="1"/>
            </p:cNvCxnSpPr>
            <p:nvPr/>
          </p:nvCxnSpPr>
          <p:spPr>
            <a:xfrm flipH="1">
              <a:off x="4283969" y="2189776"/>
              <a:ext cx="1522432" cy="7694"/>
            </a:xfrm>
            <a:prstGeom prst="straightConnector1">
              <a:avLst/>
            </a:prstGeom>
            <a:ln w="28575">
              <a:solidFill>
                <a:srgbClr val="40404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806401" y="2012804"/>
              <a:ext cx="1833299" cy="353943"/>
            </a:xfrm>
            <a:prstGeom prst="rect">
              <a:avLst/>
            </a:prstGeom>
            <a:ln w="28575"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1C1C1C"/>
                  </a:solidFill>
                </a:rPr>
                <a:t>PRE-PROCESSING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8" t="27189" r="18165" b="28823"/>
          <a:stretch/>
        </p:blipFill>
        <p:spPr>
          <a:xfrm>
            <a:off x="2194370" y="339549"/>
            <a:ext cx="921809" cy="3795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4543376"/>
            <a:ext cx="2749077" cy="17659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111" y="4848807"/>
            <a:ext cx="1165743" cy="1176339"/>
          </a:xfrm>
          <a:prstGeom prst="rect">
            <a:avLst/>
          </a:prstGeom>
        </p:spPr>
      </p:pic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B5D9-10D0-4CCB-813B-D46D4C1822DC}" type="datetime1">
              <a:rPr lang="en-US" smtClean="0"/>
              <a:t>5/8/2019</a:t>
            </a:fld>
            <a:endParaRPr lang="en-US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1443" y="5099303"/>
            <a:ext cx="629717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Quantum Geographic Information System </a:t>
            </a:r>
            <a:r>
              <a:rPr lang="en-US" dirty="0"/>
              <a:t>is a software used for processing, geo-referencing, delineation of streams and areas, in raster and vector models.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170681"/>
            <a:ext cx="8229600" cy="404664"/>
          </a:xfrm>
        </p:spPr>
        <p:txBody>
          <a:bodyPr>
            <a:noAutofit/>
          </a:bodyPr>
          <a:lstStyle/>
          <a:p>
            <a:r>
              <a:rPr lang="en-US" sz="3600" b="1" dirty="0"/>
              <a:t>Free and Open Source Tools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E572-A728-4AC9-941B-92CA04D44777}" type="datetime1">
              <a:rPr lang="en-US" smtClean="0"/>
              <a:t>5/8/2019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AE3E-4FB6-422F-8F7D-118B88A88F0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58" y="2056997"/>
            <a:ext cx="1107866" cy="1098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8" t="27189" r="18165" b="28823"/>
          <a:stretch/>
        </p:blipFill>
        <p:spPr>
          <a:xfrm>
            <a:off x="1498327" y="3851642"/>
            <a:ext cx="2242369" cy="923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13" y="3603590"/>
            <a:ext cx="2014546" cy="19597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033" y="3497948"/>
            <a:ext cx="2216367" cy="16013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140" y="5226990"/>
            <a:ext cx="1776103" cy="14847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1443" y="908571"/>
            <a:ext cx="8064897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HEC – RAS: </a:t>
            </a:r>
            <a:r>
              <a:rPr lang="en-US" b="1" dirty="0"/>
              <a:t>Hydrologic Engineering Center –River Analysis System (HEC-RAS</a:t>
            </a:r>
            <a:r>
              <a:rPr lang="en-US" dirty="0"/>
              <a:t>)-</a:t>
            </a:r>
            <a:r>
              <a:rPr lang="en-US" b="1" dirty="0"/>
              <a:t>US Army Corps of Engineers (USACE)</a:t>
            </a:r>
            <a:r>
              <a:rPr lang="en-US" dirty="0"/>
              <a:t>, </a:t>
            </a:r>
            <a:r>
              <a:rPr lang="en-US" b="1" dirty="0"/>
              <a:t>modelling of open channel flow</a:t>
            </a:r>
            <a:r>
              <a:rPr lang="en-U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4E8453-225D-4E43-BCCD-32C6E7842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1210" y="1831901"/>
            <a:ext cx="2875130" cy="16832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005" y="1466140"/>
            <a:ext cx="3588545" cy="19597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7ABE4A-BDC2-487C-A7BD-75C4733BB7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2278500"/>
            <a:ext cx="28575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9436</TotalTime>
  <Words>502</Words>
  <Application>Microsoft Office PowerPoint</Application>
  <PresentationFormat>Widescreen</PresentationFormat>
  <Paragraphs>177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FLOOD PLAIN ANALYSIS OF NETHRAVATHI RIVER BASIN (Using Free and Open Source Tools - QGIS and HEC-RAS)</vt:lpstr>
      <vt:lpstr>MOTIVATION</vt:lpstr>
      <vt:lpstr>Runoff to Flood</vt:lpstr>
      <vt:lpstr>OBJECTIVES</vt:lpstr>
      <vt:lpstr>STUDY AREA</vt:lpstr>
      <vt:lpstr>PowerPoint Presentation</vt:lpstr>
      <vt:lpstr>PowerPoint Presentation</vt:lpstr>
      <vt:lpstr>DETAILED METHODOLOGY</vt:lpstr>
      <vt:lpstr>Free and Open Source Tools</vt:lpstr>
      <vt:lpstr>RESULTS</vt:lpstr>
      <vt:lpstr>PowerPoint Presentation</vt:lpstr>
      <vt:lpstr>PowerPoint Presentation</vt:lpstr>
      <vt:lpstr>Conclusions</vt:lpstr>
      <vt:lpstr>To Summarise…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Luyester Lucky</cp:lastModifiedBy>
  <cp:revision>249</cp:revision>
  <dcterms:created xsi:type="dcterms:W3CDTF">2018-10-20T06:04:33Z</dcterms:created>
  <dcterms:modified xsi:type="dcterms:W3CDTF">2019-05-08T16:10:11Z</dcterms:modified>
</cp:coreProperties>
</file>